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113" d="100"/>
          <a:sy n="113" d="100"/>
        </p:scale>
        <p:origin x="-42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AF78146-9028-4EC5-8388-9FEC5F866EE3}" type="datetimeFigureOut">
              <a:rPr lang="ru-RU" smtClean="0"/>
              <a:pPr/>
              <a:t>01.05.2023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CFC405D-AD79-49A5-8D35-FC49428D20EF}" type="slidenum">
              <a:rPr lang="ru-RU" smtClean="0"/>
              <a:pPr/>
              <a:t>‹#›</a:t>
            </a:fld>
            <a:endParaRPr lang="ru-RU"/>
          </a:p>
        </p:txBody>
      </p:sp>
    </p:spTree>
    <p:extLst>
      <p:ext uri="{BB962C8B-B14F-4D97-AF65-F5344CB8AC3E}">
        <p14:creationId xmlns:p14="http://schemas.microsoft.com/office/powerpoint/2010/main" xmlns="" val="1829774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F78146-9028-4EC5-8388-9FEC5F866EE3}" type="datetimeFigureOut">
              <a:rPr lang="ru-RU" smtClean="0"/>
              <a:pPr/>
              <a:t>01.05.2023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CFC405D-AD79-49A5-8D35-FC49428D20EF}" type="slidenum">
              <a:rPr lang="ru-RU" smtClean="0"/>
              <a:pPr/>
              <a:t>‹#›</a:t>
            </a:fld>
            <a:endParaRPr lang="ru-RU"/>
          </a:p>
        </p:txBody>
      </p:sp>
    </p:spTree>
    <p:extLst>
      <p:ext uri="{BB962C8B-B14F-4D97-AF65-F5344CB8AC3E}">
        <p14:creationId xmlns:p14="http://schemas.microsoft.com/office/powerpoint/2010/main" xmlns="" val="2323555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F78146-9028-4EC5-8388-9FEC5F866EE3}" type="datetimeFigureOut">
              <a:rPr lang="ru-RU" smtClean="0"/>
              <a:pPr/>
              <a:t>01.05.2023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CFC405D-AD79-49A5-8D35-FC49428D20EF}" type="slidenum">
              <a:rPr lang="ru-RU" smtClean="0"/>
              <a:pPr/>
              <a:t>‹#›</a:t>
            </a:fld>
            <a:endParaRPr lang="ru-RU"/>
          </a:p>
        </p:txBody>
      </p:sp>
    </p:spTree>
    <p:extLst>
      <p:ext uri="{BB962C8B-B14F-4D97-AF65-F5344CB8AC3E}">
        <p14:creationId xmlns:p14="http://schemas.microsoft.com/office/powerpoint/2010/main" xmlns="" val="184428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F78146-9028-4EC5-8388-9FEC5F866EE3}" type="datetimeFigureOut">
              <a:rPr lang="ru-RU" smtClean="0"/>
              <a:pPr/>
              <a:t>01.05.2023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CFC405D-AD79-49A5-8D35-FC49428D20EF}" type="slidenum">
              <a:rPr lang="ru-RU" smtClean="0"/>
              <a:pPr/>
              <a:t>‹#›</a:t>
            </a:fld>
            <a:endParaRPr lang="ru-RU"/>
          </a:p>
        </p:txBody>
      </p:sp>
    </p:spTree>
    <p:extLst>
      <p:ext uri="{BB962C8B-B14F-4D97-AF65-F5344CB8AC3E}">
        <p14:creationId xmlns:p14="http://schemas.microsoft.com/office/powerpoint/2010/main" xmlns="" val="448742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AF78146-9028-4EC5-8388-9FEC5F866EE3}" type="datetimeFigureOut">
              <a:rPr lang="ru-RU" smtClean="0"/>
              <a:pPr/>
              <a:t>01.05.2023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CFC405D-AD79-49A5-8D35-FC49428D20EF}" type="slidenum">
              <a:rPr lang="ru-RU" smtClean="0"/>
              <a:pPr/>
              <a:t>‹#›</a:t>
            </a:fld>
            <a:endParaRPr lang="ru-RU"/>
          </a:p>
        </p:txBody>
      </p:sp>
    </p:spTree>
    <p:extLst>
      <p:ext uri="{BB962C8B-B14F-4D97-AF65-F5344CB8AC3E}">
        <p14:creationId xmlns:p14="http://schemas.microsoft.com/office/powerpoint/2010/main" xmlns="" val="334899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AF78146-9028-4EC5-8388-9FEC5F866EE3}" type="datetimeFigureOut">
              <a:rPr lang="ru-RU" smtClean="0"/>
              <a:pPr/>
              <a:t>01.05.2023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CFC405D-AD79-49A5-8D35-FC49428D20EF}" type="slidenum">
              <a:rPr lang="ru-RU" smtClean="0"/>
              <a:pPr/>
              <a:t>‹#›</a:t>
            </a:fld>
            <a:endParaRPr lang="ru-RU"/>
          </a:p>
        </p:txBody>
      </p:sp>
    </p:spTree>
    <p:extLst>
      <p:ext uri="{BB962C8B-B14F-4D97-AF65-F5344CB8AC3E}">
        <p14:creationId xmlns:p14="http://schemas.microsoft.com/office/powerpoint/2010/main" xmlns="" val="73189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AF78146-9028-4EC5-8388-9FEC5F866EE3}" type="datetimeFigureOut">
              <a:rPr lang="ru-RU" smtClean="0"/>
              <a:pPr/>
              <a:t>01.05.2023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CFC405D-AD79-49A5-8D35-FC49428D20EF}" type="slidenum">
              <a:rPr lang="ru-RU" smtClean="0"/>
              <a:pPr/>
              <a:t>‹#›</a:t>
            </a:fld>
            <a:endParaRPr lang="ru-RU"/>
          </a:p>
        </p:txBody>
      </p:sp>
    </p:spTree>
    <p:extLst>
      <p:ext uri="{BB962C8B-B14F-4D97-AF65-F5344CB8AC3E}">
        <p14:creationId xmlns:p14="http://schemas.microsoft.com/office/powerpoint/2010/main" xmlns="" val="2460817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AF78146-9028-4EC5-8388-9FEC5F866EE3}" type="datetimeFigureOut">
              <a:rPr lang="ru-RU" smtClean="0"/>
              <a:pPr/>
              <a:t>01.05.2023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CFC405D-AD79-49A5-8D35-FC49428D20EF}" type="slidenum">
              <a:rPr lang="ru-RU" smtClean="0"/>
              <a:pPr/>
              <a:t>‹#›</a:t>
            </a:fld>
            <a:endParaRPr lang="ru-RU"/>
          </a:p>
        </p:txBody>
      </p:sp>
    </p:spTree>
    <p:extLst>
      <p:ext uri="{BB962C8B-B14F-4D97-AF65-F5344CB8AC3E}">
        <p14:creationId xmlns:p14="http://schemas.microsoft.com/office/powerpoint/2010/main" xmlns="" val="3279346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AF78146-9028-4EC5-8388-9FEC5F866EE3}" type="datetimeFigureOut">
              <a:rPr lang="ru-RU" smtClean="0"/>
              <a:pPr/>
              <a:t>01.05.2023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CFC405D-AD79-49A5-8D35-FC49428D20EF}" type="slidenum">
              <a:rPr lang="ru-RU" smtClean="0"/>
              <a:pPr/>
              <a:t>‹#›</a:t>
            </a:fld>
            <a:endParaRPr lang="ru-RU"/>
          </a:p>
        </p:txBody>
      </p:sp>
    </p:spTree>
    <p:extLst>
      <p:ext uri="{BB962C8B-B14F-4D97-AF65-F5344CB8AC3E}">
        <p14:creationId xmlns:p14="http://schemas.microsoft.com/office/powerpoint/2010/main" xmlns="" val="858004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AF78146-9028-4EC5-8388-9FEC5F866EE3}" type="datetimeFigureOut">
              <a:rPr lang="ru-RU" smtClean="0"/>
              <a:pPr/>
              <a:t>01.05.2023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CFC405D-AD79-49A5-8D35-FC49428D20EF}" type="slidenum">
              <a:rPr lang="ru-RU" smtClean="0"/>
              <a:pPr/>
              <a:t>‹#›</a:t>
            </a:fld>
            <a:endParaRPr lang="ru-RU"/>
          </a:p>
        </p:txBody>
      </p:sp>
    </p:spTree>
    <p:extLst>
      <p:ext uri="{BB962C8B-B14F-4D97-AF65-F5344CB8AC3E}">
        <p14:creationId xmlns:p14="http://schemas.microsoft.com/office/powerpoint/2010/main" xmlns="" val="453810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AF78146-9028-4EC5-8388-9FEC5F866EE3}" type="datetimeFigureOut">
              <a:rPr lang="ru-RU" smtClean="0"/>
              <a:pPr/>
              <a:t>01.05.2023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CFC405D-AD79-49A5-8D35-FC49428D20EF}" type="slidenum">
              <a:rPr lang="ru-RU" smtClean="0"/>
              <a:pPr/>
              <a:t>‹#›</a:t>
            </a:fld>
            <a:endParaRPr lang="ru-RU"/>
          </a:p>
        </p:txBody>
      </p:sp>
    </p:spTree>
    <p:extLst>
      <p:ext uri="{BB962C8B-B14F-4D97-AF65-F5344CB8AC3E}">
        <p14:creationId xmlns:p14="http://schemas.microsoft.com/office/powerpoint/2010/main" xmlns="" val="4256912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F78146-9028-4EC5-8388-9FEC5F866EE3}" type="datetimeFigureOut">
              <a:rPr lang="ru-RU" smtClean="0"/>
              <a:pPr/>
              <a:t>01.05.2023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C405D-AD79-49A5-8D35-FC49428D20EF}" type="slidenum">
              <a:rPr lang="ru-RU" smtClean="0"/>
              <a:pPr/>
              <a:t>‹#›</a:t>
            </a:fld>
            <a:endParaRPr lang="ru-RU"/>
          </a:p>
        </p:txBody>
      </p:sp>
    </p:spTree>
    <p:extLst>
      <p:ext uri="{BB962C8B-B14F-4D97-AF65-F5344CB8AC3E}">
        <p14:creationId xmlns:p14="http://schemas.microsoft.com/office/powerpoint/2010/main" xmlns="" val="745955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slavdpu.dn.ua/index.php/kafedra-doshkilnoi-osvity/sklad-kafedri"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51543" y="378823"/>
            <a:ext cx="11263086" cy="2181497"/>
          </a:xfrm>
        </p:spPr>
        <p:txBody>
          <a:bodyPr>
            <a:normAutofit fontScale="90000"/>
          </a:bodyPr>
          <a:lstStyle/>
          <a:p>
            <a:r>
              <a:rPr lang="uk-UA" sz="2000" b="1" dirty="0" smtClean="0">
                <a:solidFill>
                  <a:srgbClr val="7030A0"/>
                </a:solidFill>
                <a:latin typeface="Times New Roman" panose="02020603050405020304" pitchFamily="18" charset="0"/>
                <a:cs typeface="Times New Roman" panose="02020603050405020304" pitchFamily="18" charset="0"/>
              </a:rPr>
              <a:t> </a:t>
            </a:r>
            <a:r>
              <a:rPr lang="uk-UA" sz="5300" b="1" dirty="0" smtClean="0">
                <a:solidFill>
                  <a:srgbClr val="C00000"/>
                </a:solidFill>
                <a:latin typeface="Times New Roman" panose="02020603050405020304" pitchFamily="18" charset="0"/>
                <a:cs typeface="Times New Roman" panose="02020603050405020304" pitchFamily="18" charset="0"/>
              </a:rPr>
              <a:t>«</a:t>
            </a:r>
            <a:r>
              <a:rPr lang="uk-UA" sz="5300" b="1" i="1" dirty="0" smtClean="0">
                <a:solidFill>
                  <a:srgbClr val="C00000"/>
                </a:solidFill>
                <a:latin typeface="Times New Roman" panose="02020603050405020304" pitchFamily="18" charset="0"/>
                <a:cs typeface="Times New Roman" panose="02020603050405020304" pitchFamily="18" charset="0"/>
              </a:rPr>
              <a:t>Полікультурна освіта</a:t>
            </a:r>
            <a:r>
              <a:rPr lang="uk-UA" sz="5300" b="1" dirty="0" smtClean="0">
                <a:solidFill>
                  <a:srgbClr val="C00000"/>
                </a:solidFill>
                <a:latin typeface="Times New Roman" panose="02020603050405020304" pitchFamily="18" charset="0"/>
                <a:cs typeface="Times New Roman" panose="02020603050405020304" pitchFamily="18" charset="0"/>
              </a:rPr>
              <a:t>»</a:t>
            </a:r>
            <a:br>
              <a:rPr lang="uk-UA" sz="5300" b="1" dirty="0" smtClean="0">
                <a:solidFill>
                  <a:srgbClr val="C00000"/>
                </a:solidFill>
                <a:latin typeface="Times New Roman" panose="02020603050405020304" pitchFamily="18" charset="0"/>
                <a:cs typeface="Times New Roman" panose="02020603050405020304" pitchFamily="18" charset="0"/>
              </a:rPr>
            </a:br>
            <a:r>
              <a:rPr lang="uk-UA" sz="4000" b="1" dirty="0" smtClean="0">
                <a:solidFill>
                  <a:srgbClr val="C00000"/>
                </a:solidFill>
                <a:latin typeface="Times New Roman" panose="02020603050405020304" pitchFamily="18" charset="0"/>
                <a:cs typeface="Times New Roman" panose="02020603050405020304" pitchFamily="18" charset="0"/>
              </a:rPr>
              <a:t/>
            </a:r>
            <a:br>
              <a:rPr lang="uk-UA" sz="4000" b="1" dirty="0" smtClean="0">
                <a:solidFill>
                  <a:srgbClr val="C00000"/>
                </a:solidFill>
                <a:latin typeface="Times New Roman" panose="02020603050405020304" pitchFamily="18" charset="0"/>
                <a:cs typeface="Times New Roman" panose="02020603050405020304" pitchFamily="18" charset="0"/>
              </a:rPr>
            </a:br>
            <a:r>
              <a:rPr lang="uk-UA" sz="4000" b="1" dirty="0" smtClean="0">
                <a:solidFill>
                  <a:srgbClr val="002060"/>
                </a:solidFill>
                <a:latin typeface="Times New Roman" panose="02020603050405020304" pitchFamily="18" charset="0"/>
                <a:cs typeface="Times New Roman" panose="02020603050405020304" pitchFamily="18" charset="0"/>
              </a:rPr>
              <a:t>факультет</a:t>
            </a:r>
            <a:r>
              <a:rPr lang="uk-UA" sz="4000" dirty="0" smtClean="0">
                <a:solidFill>
                  <a:srgbClr val="002060"/>
                </a:solidFill>
                <a:latin typeface="Times New Roman" panose="02020603050405020304" pitchFamily="18" charset="0"/>
                <a:cs typeface="Times New Roman" panose="02020603050405020304" pitchFamily="18" charset="0"/>
              </a:rPr>
              <a:t> </a:t>
            </a:r>
            <a:r>
              <a:rPr lang="uk-UA" sz="4000" b="1" i="1" dirty="0" smtClean="0">
                <a:solidFill>
                  <a:srgbClr val="C00000"/>
                </a:solidFill>
                <a:latin typeface="Times New Roman" panose="02020603050405020304" pitchFamily="18" charset="0"/>
                <a:cs typeface="Times New Roman" panose="02020603050405020304" pitchFamily="18" charset="0"/>
              </a:rPr>
              <a:t>педагогічний</a:t>
            </a:r>
            <a:r>
              <a:rPr lang="uk-UA" sz="4000" dirty="0" smtClean="0">
                <a:latin typeface="Times New Roman" panose="02020603050405020304" pitchFamily="18" charset="0"/>
                <a:cs typeface="Times New Roman" panose="02020603050405020304" pitchFamily="18" charset="0"/>
              </a:rPr>
              <a:t/>
            </a:r>
            <a:br>
              <a:rPr lang="uk-UA" sz="4000" dirty="0" smtClean="0">
                <a:latin typeface="Times New Roman" panose="02020603050405020304" pitchFamily="18" charset="0"/>
                <a:cs typeface="Times New Roman" panose="02020603050405020304" pitchFamily="18" charset="0"/>
              </a:rPr>
            </a:br>
            <a:r>
              <a:rPr lang="uk-UA" sz="4000" b="1" dirty="0" smtClean="0">
                <a:solidFill>
                  <a:srgbClr val="002060"/>
                </a:solidFill>
                <a:latin typeface="Times New Roman" panose="02020603050405020304" pitchFamily="18" charset="0"/>
                <a:cs typeface="Times New Roman" panose="02020603050405020304" pitchFamily="18" charset="0"/>
              </a:rPr>
              <a:t>кафедра</a:t>
            </a:r>
            <a:r>
              <a:rPr lang="uk-UA" sz="4000" b="1" dirty="0" smtClean="0">
                <a:solidFill>
                  <a:srgbClr val="7030A0"/>
                </a:solidFill>
                <a:latin typeface="Times New Roman" panose="02020603050405020304" pitchFamily="18" charset="0"/>
                <a:cs typeface="Times New Roman" panose="02020603050405020304" pitchFamily="18" charset="0"/>
              </a:rPr>
              <a:t> </a:t>
            </a:r>
            <a:r>
              <a:rPr lang="uk-UA" sz="4000" b="1" i="1" dirty="0" smtClean="0">
                <a:solidFill>
                  <a:srgbClr val="C00000"/>
                </a:solidFill>
                <a:latin typeface="Times New Roman" panose="02020603050405020304" pitchFamily="18" charset="0"/>
                <a:cs typeface="Times New Roman" panose="02020603050405020304" pitchFamily="18" charset="0"/>
              </a:rPr>
              <a:t>дошкільної освіти</a:t>
            </a:r>
            <a:endParaRPr lang="ru-RU" sz="4000" b="1" dirty="0"/>
          </a:p>
        </p:txBody>
      </p:sp>
      <p:sp>
        <p:nvSpPr>
          <p:cNvPr id="3" name="Подзаголовок 2"/>
          <p:cNvSpPr>
            <a:spLocks noGrp="1"/>
          </p:cNvSpPr>
          <p:nvPr>
            <p:ph type="subTitle" idx="1"/>
          </p:nvPr>
        </p:nvSpPr>
        <p:spPr>
          <a:xfrm>
            <a:off x="5326743" y="2965980"/>
            <a:ext cx="6487886" cy="3434820"/>
          </a:xfrm>
        </p:spPr>
        <p:txBody>
          <a:bodyPr>
            <a:normAutofit fontScale="92500" lnSpcReduction="20000"/>
          </a:bodyPr>
          <a:lstStyle/>
          <a:p>
            <a:r>
              <a:rPr lang="uk-UA" sz="3600" b="1" dirty="0">
                <a:solidFill>
                  <a:srgbClr val="002060"/>
                </a:solidFill>
                <a:latin typeface="Times New Roman" panose="02020603050405020304" pitchFamily="18" charset="0"/>
                <a:cs typeface="Times New Roman" panose="02020603050405020304" pitchFamily="18" charset="0"/>
              </a:rPr>
              <a:t>с</a:t>
            </a:r>
            <a:r>
              <a:rPr lang="uk-UA" sz="3600" b="1" dirty="0" smtClean="0">
                <a:solidFill>
                  <a:srgbClr val="002060"/>
                </a:solidFill>
                <a:latin typeface="Times New Roman" panose="02020603050405020304" pitchFamily="18" charset="0"/>
                <a:cs typeface="Times New Roman" panose="02020603050405020304" pitchFamily="18" charset="0"/>
              </a:rPr>
              <a:t>пеціальність </a:t>
            </a:r>
            <a:r>
              <a:rPr lang="uk-UA" sz="3600" b="1" i="1" dirty="0" smtClean="0">
                <a:solidFill>
                  <a:srgbClr val="C00000"/>
                </a:solidFill>
                <a:latin typeface="Times New Roman" panose="02020603050405020304" pitchFamily="18" charset="0"/>
                <a:cs typeface="Times New Roman" panose="02020603050405020304" pitchFamily="18" charset="0"/>
              </a:rPr>
              <a:t>012 Дошкільна освіта</a:t>
            </a:r>
          </a:p>
          <a:p>
            <a:r>
              <a:rPr lang="uk-UA" sz="3600" b="1" dirty="0">
                <a:solidFill>
                  <a:srgbClr val="002060"/>
                </a:solidFill>
                <a:latin typeface="Times New Roman" panose="02020603050405020304" pitchFamily="18" charset="0"/>
                <a:cs typeface="Times New Roman" panose="02020603050405020304" pitchFamily="18" charset="0"/>
              </a:rPr>
              <a:t>о</a:t>
            </a:r>
            <a:r>
              <a:rPr lang="uk-UA" sz="3600" b="1" dirty="0" smtClean="0">
                <a:solidFill>
                  <a:srgbClr val="002060"/>
                </a:solidFill>
                <a:latin typeface="Times New Roman" panose="02020603050405020304" pitchFamily="18" charset="0"/>
                <a:cs typeface="Times New Roman" panose="02020603050405020304" pitchFamily="18" charset="0"/>
              </a:rPr>
              <a:t>світня програма  </a:t>
            </a:r>
            <a:r>
              <a:rPr lang="uk-UA" sz="3600" b="1" i="1" dirty="0">
                <a:solidFill>
                  <a:srgbClr val="C00000"/>
                </a:solidFill>
                <a:latin typeface="Times New Roman" panose="02020603050405020304" pitchFamily="18" charset="0"/>
                <a:cs typeface="Times New Roman" panose="02020603050405020304" pitchFamily="18" charset="0"/>
              </a:rPr>
              <a:t>Д</a:t>
            </a:r>
            <a:r>
              <a:rPr lang="uk-UA" sz="3600" b="1" i="1" dirty="0" smtClean="0">
                <a:solidFill>
                  <a:srgbClr val="C00000"/>
                </a:solidFill>
                <a:latin typeface="Times New Roman" panose="02020603050405020304" pitchFamily="18" charset="0"/>
                <a:cs typeface="Times New Roman" panose="02020603050405020304" pitchFamily="18" charset="0"/>
              </a:rPr>
              <a:t>ошкільна освіта</a:t>
            </a:r>
          </a:p>
          <a:p>
            <a:r>
              <a:rPr lang="uk-UA" sz="3600" b="1" dirty="0" smtClean="0">
                <a:solidFill>
                  <a:srgbClr val="002060"/>
                </a:solidFill>
                <a:latin typeface="Times New Roman" panose="02020603050405020304" pitchFamily="18" charset="0"/>
                <a:cs typeface="Times New Roman" panose="02020603050405020304" pitchFamily="18" charset="0"/>
              </a:rPr>
              <a:t>другого </a:t>
            </a:r>
            <a:r>
              <a:rPr lang="uk-UA" sz="3600" b="1" dirty="0" smtClean="0">
                <a:solidFill>
                  <a:srgbClr val="C00000"/>
                </a:solidFill>
                <a:latin typeface="Times New Roman" panose="02020603050405020304" pitchFamily="18" charset="0"/>
                <a:cs typeface="Times New Roman" panose="02020603050405020304" pitchFamily="18" charset="0"/>
              </a:rPr>
              <a:t>(</a:t>
            </a:r>
            <a:r>
              <a:rPr lang="uk-UA" sz="3600" b="1" i="1" dirty="0" smtClean="0">
                <a:solidFill>
                  <a:srgbClr val="C00000"/>
                </a:solidFill>
                <a:latin typeface="Times New Roman" panose="02020603050405020304" pitchFamily="18" charset="0"/>
                <a:cs typeface="Times New Roman" panose="02020603050405020304" pitchFamily="18" charset="0"/>
              </a:rPr>
              <a:t>магістерського)</a:t>
            </a:r>
            <a:r>
              <a:rPr lang="uk-UA" sz="3600" b="1" dirty="0" smtClean="0">
                <a:solidFill>
                  <a:srgbClr val="7030A0"/>
                </a:solidFill>
                <a:latin typeface="Times New Roman" panose="02020603050405020304" pitchFamily="18" charset="0"/>
                <a:cs typeface="Times New Roman" panose="02020603050405020304" pitchFamily="18" charset="0"/>
              </a:rPr>
              <a:t> </a:t>
            </a:r>
            <a:r>
              <a:rPr lang="uk-UA" sz="3600" b="1" dirty="0" smtClean="0">
                <a:solidFill>
                  <a:srgbClr val="002060"/>
                </a:solidFill>
                <a:latin typeface="Times New Roman" panose="02020603050405020304" pitchFamily="18" charset="0"/>
                <a:cs typeface="Times New Roman" panose="02020603050405020304" pitchFamily="18" charset="0"/>
              </a:rPr>
              <a:t>рівня </a:t>
            </a:r>
            <a:r>
              <a:rPr lang="uk-UA" sz="3600" b="1" dirty="0">
                <a:solidFill>
                  <a:srgbClr val="002060"/>
                </a:solidFill>
                <a:latin typeface="Times New Roman" panose="02020603050405020304" pitchFamily="18" charset="0"/>
                <a:cs typeface="Times New Roman" panose="02020603050405020304" pitchFamily="18" charset="0"/>
              </a:rPr>
              <a:t>вищої освіти</a:t>
            </a:r>
            <a:endParaRPr lang="ru-RU" sz="3600" b="1" dirty="0">
              <a:solidFill>
                <a:srgbClr val="002060"/>
              </a:solidFill>
              <a:latin typeface="Times New Roman" panose="02020603050405020304" pitchFamily="18" charset="0"/>
              <a:cs typeface="Times New Roman" panose="02020603050405020304" pitchFamily="18" charset="0"/>
            </a:endParaRPr>
          </a:p>
          <a:p>
            <a:pPr algn="l"/>
            <a:endParaRPr lang="ru-RU" b="1" i="1" dirty="0">
              <a:solidFill>
                <a:srgbClr val="C00000"/>
              </a:solidFill>
              <a:latin typeface="Times New Roman" panose="02020603050405020304" pitchFamily="18" charset="0"/>
              <a:cs typeface="Times New Roman" panose="02020603050405020304" pitchFamily="18" charset="0"/>
            </a:endParaRPr>
          </a:p>
          <a:p>
            <a:pPr algn="l"/>
            <a:r>
              <a:rPr lang="uk-UA" dirty="0" smtClean="0">
                <a:solidFill>
                  <a:srgbClr val="7030A0"/>
                </a:solidFill>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35428" y="2965980"/>
            <a:ext cx="4499428" cy="3588354"/>
          </a:xfrm>
          <a:prstGeom prst="rect">
            <a:avLst/>
          </a:prstGeom>
        </p:spPr>
      </p:pic>
    </p:spTree>
    <p:extLst>
      <p:ext uri="{BB962C8B-B14F-4D97-AF65-F5344CB8AC3E}">
        <p14:creationId xmlns:p14="http://schemas.microsoft.com/office/powerpoint/2010/main" xmlns="" val="2970140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12800" y="537030"/>
            <a:ext cx="10711542" cy="4644570"/>
          </a:xfrm>
        </p:spPr>
        <p:txBody>
          <a:bodyPr>
            <a:normAutofit/>
          </a:bodyPr>
          <a:lstStyle/>
          <a:p>
            <a:pPr algn="l"/>
            <a:r>
              <a:rPr lang="uk-UA" sz="3200" b="1" dirty="0" smtClean="0">
                <a:solidFill>
                  <a:srgbClr val="002060"/>
                </a:solidFill>
                <a:latin typeface="Times New Roman" panose="02020603050405020304" pitchFamily="18" charset="0"/>
                <a:cs typeface="Times New Roman" panose="02020603050405020304" pitchFamily="18" charset="0"/>
              </a:rPr>
              <a:t>Викладач:</a:t>
            </a:r>
            <a:r>
              <a:rPr lang="uk-UA" sz="3200" b="1" dirty="0" smtClean="0">
                <a:solidFill>
                  <a:srgbClr val="7030A0"/>
                </a:solidFill>
                <a:latin typeface="Times New Roman" panose="02020603050405020304" pitchFamily="18" charset="0"/>
                <a:cs typeface="Times New Roman" panose="02020603050405020304" pitchFamily="18" charset="0"/>
              </a:rPr>
              <a:t> </a:t>
            </a:r>
            <a:r>
              <a:rPr lang="uk-UA" sz="3200" dirty="0" smtClean="0">
                <a:solidFill>
                  <a:srgbClr val="C00000"/>
                </a:solidFill>
                <a:latin typeface="Times New Roman" panose="02020603050405020304" pitchFamily="18" charset="0"/>
                <a:cs typeface="Times New Roman" panose="02020603050405020304" pitchFamily="18" charset="0"/>
              </a:rPr>
              <a:t/>
            </a:r>
            <a:br>
              <a:rPr lang="uk-UA" sz="3200" dirty="0" smtClean="0">
                <a:solidFill>
                  <a:srgbClr val="C00000"/>
                </a:solidFill>
                <a:latin typeface="Times New Roman" panose="02020603050405020304" pitchFamily="18" charset="0"/>
                <a:cs typeface="Times New Roman" panose="02020603050405020304" pitchFamily="18" charset="0"/>
              </a:rPr>
            </a:br>
            <a:r>
              <a:rPr lang="uk-UA" sz="3200" b="1" i="1" dirty="0" err="1" smtClean="0">
                <a:solidFill>
                  <a:srgbClr val="FF0000"/>
                </a:solidFill>
                <a:latin typeface="Times New Roman" panose="02020603050405020304" pitchFamily="18" charset="0"/>
                <a:cs typeface="Times New Roman" panose="02020603050405020304" pitchFamily="18" charset="0"/>
              </a:rPr>
              <a:t>Біличенко</a:t>
            </a:r>
            <a:r>
              <a:rPr lang="uk-UA" sz="3200" b="1" i="1" dirty="0" smtClean="0">
                <a:solidFill>
                  <a:srgbClr val="FF0000"/>
                </a:solidFill>
                <a:latin typeface="Times New Roman" panose="02020603050405020304" pitchFamily="18" charset="0"/>
                <a:cs typeface="Times New Roman" panose="02020603050405020304" pitchFamily="18" charset="0"/>
              </a:rPr>
              <a:t> Ганна Валеріївна</a:t>
            </a:r>
            <a:r>
              <a:rPr lang="uk-UA" sz="3200" dirty="0" smtClean="0">
                <a:latin typeface="Times New Roman" panose="02020603050405020304" pitchFamily="18" charset="0"/>
                <a:cs typeface="Times New Roman" panose="02020603050405020304" pitchFamily="18" charset="0"/>
              </a:rPr>
              <a:t/>
            </a:r>
            <a:br>
              <a:rPr lang="uk-UA" sz="3200" dirty="0" smtClean="0">
                <a:latin typeface="Times New Roman" panose="02020603050405020304" pitchFamily="18" charset="0"/>
                <a:cs typeface="Times New Roman" panose="02020603050405020304" pitchFamily="18" charset="0"/>
              </a:rPr>
            </a:br>
            <a:r>
              <a:rPr lang="uk-UA" sz="3200" dirty="0" err="1" smtClean="0">
                <a:solidFill>
                  <a:srgbClr val="002060"/>
                </a:solidFill>
                <a:latin typeface="Times New Roman" panose="02020603050405020304" pitchFamily="18" charset="0"/>
                <a:cs typeface="Times New Roman" panose="02020603050405020304" pitchFamily="18" charset="0"/>
              </a:rPr>
              <a:t>канд</a:t>
            </a:r>
            <a:r>
              <a:rPr lang="uk-UA" sz="3200" dirty="0" smtClean="0">
                <a:solidFill>
                  <a:srgbClr val="002060"/>
                </a:solidFill>
                <a:latin typeface="Times New Roman" panose="02020603050405020304" pitchFamily="18" charset="0"/>
                <a:cs typeface="Times New Roman" panose="02020603050405020304" pitchFamily="18" charset="0"/>
              </a:rPr>
              <a:t>. пед. наук, доцент кафедри дошкільної освіти </a:t>
            </a:r>
            <a:r>
              <a:rPr lang="en-US" sz="3200" dirty="0" smtClean="0">
                <a:solidFill>
                  <a:srgbClr val="002060"/>
                </a:solidFill>
                <a:latin typeface="Times New Roman" panose="02020603050405020304" pitchFamily="18" charset="0"/>
                <a:cs typeface="Times New Roman" panose="02020603050405020304" pitchFamily="18" charset="0"/>
              </a:rPr>
              <a:t/>
            </a:r>
            <a:br>
              <a:rPr lang="en-US" sz="3200" dirty="0" smtClean="0">
                <a:solidFill>
                  <a:srgbClr val="002060"/>
                </a:solidFill>
                <a:latin typeface="Times New Roman" panose="02020603050405020304" pitchFamily="18" charset="0"/>
                <a:cs typeface="Times New Roman" panose="02020603050405020304" pitchFamily="18" charset="0"/>
              </a:rPr>
            </a:br>
            <a:r>
              <a:rPr lang="uk-UA" sz="3200" dirty="0" err="1" smtClean="0">
                <a:solidFill>
                  <a:srgbClr val="002060"/>
                </a:solidFill>
                <a:latin typeface="Times New Roman" panose="02020603050405020304" pitchFamily="18" charset="0"/>
                <a:cs typeface="Times New Roman" panose="02020603050405020304" pitchFamily="18" charset="0"/>
              </a:rPr>
              <a:t>Електорнна</a:t>
            </a:r>
            <a:r>
              <a:rPr lang="uk-UA" sz="3200" dirty="0" smtClean="0">
                <a:solidFill>
                  <a:srgbClr val="002060"/>
                </a:solidFill>
                <a:latin typeface="Times New Roman" panose="02020603050405020304" pitchFamily="18" charset="0"/>
                <a:cs typeface="Times New Roman" panose="02020603050405020304" pitchFamily="18" charset="0"/>
              </a:rPr>
              <a:t> адреса</a:t>
            </a:r>
            <a:r>
              <a:rPr lang="en-US" sz="3200" i="1" dirty="0" smtClean="0">
                <a:solidFill>
                  <a:srgbClr val="002060"/>
                </a:solidFill>
                <a:latin typeface="Times New Roman" panose="02020603050405020304" pitchFamily="18" charset="0"/>
                <a:cs typeface="Times New Roman" panose="02020603050405020304" pitchFamily="18" charset="0"/>
              </a:rPr>
              <a:t>: annasidid1@gmail.com</a:t>
            </a:r>
            <a:r>
              <a:rPr lang="uk-UA" sz="3200" i="1" dirty="0" smtClean="0">
                <a:solidFill>
                  <a:srgbClr val="002060"/>
                </a:solidFill>
                <a:latin typeface="Times New Roman" panose="02020603050405020304" pitchFamily="18" charset="0"/>
                <a:cs typeface="Times New Roman" panose="02020603050405020304" pitchFamily="18" charset="0"/>
              </a:rPr>
              <a:t/>
            </a:r>
            <a:br>
              <a:rPr lang="uk-UA" sz="3200" i="1" dirty="0" smtClean="0">
                <a:solidFill>
                  <a:srgbClr val="002060"/>
                </a:solidFill>
                <a:latin typeface="Times New Roman" panose="02020603050405020304" pitchFamily="18" charset="0"/>
                <a:cs typeface="Times New Roman" panose="02020603050405020304" pitchFamily="18" charset="0"/>
              </a:rPr>
            </a:br>
            <a:r>
              <a:rPr lang="uk-UA" sz="3200" i="1" dirty="0" smtClean="0">
                <a:solidFill>
                  <a:srgbClr val="C00000"/>
                </a:solidFill>
                <a:latin typeface="Times New Roman" panose="02020603050405020304" pitchFamily="18" charset="0"/>
                <a:cs typeface="Times New Roman" panose="02020603050405020304" pitchFamily="18" charset="0"/>
              </a:rPr>
              <a:t/>
            </a:r>
            <a:br>
              <a:rPr lang="uk-UA" sz="3200" i="1" dirty="0" smtClean="0">
                <a:solidFill>
                  <a:srgbClr val="C00000"/>
                </a:solidFill>
                <a:latin typeface="Times New Roman" panose="02020603050405020304" pitchFamily="18" charset="0"/>
                <a:cs typeface="Times New Roman" panose="02020603050405020304" pitchFamily="18" charset="0"/>
              </a:rPr>
            </a:br>
            <a:r>
              <a:rPr lang="uk-UA" sz="3200" b="1" dirty="0" err="1" smtClean="0">
                <a:solidFill>
                  <a:srgbClr val="002060"/>
                </a:solidFill>
                <a:latin typeface="Times New Roman" panose="02020603050405020304" pitchFamily="18" charset="0"/>
                <a:cs typeface="Times New Roman" panose="02020603050405020304" pitchFamily="18" charset="0"/>
              </a:rPr>
              <a:t>Профайл</a:t>
            </a:r>
            <a:r>
              <a:rPr lang="uk-UA" sz="3200" b="1" dirty="0" smtClean="0">
                <a:solidFill>
                  <a:srgbClr val="002060"/>
                </a:solidFill>
                <a:latin typeface="Times New Roman" panose="02020603050405020304" pitchFamily="18" charset="0"/>
                <a:cs typeface="Times New Roman" panose="02020603050405020304" pitchFamily="18" charset="0"/>
              </a:rPr>
              <a:t> викладача:   </a:t>
            </a:r>
            <a:r>
              <a:rPr lang="en-US" sz="3200" dirty="0" smtClean="0">
                <a:latin typeface="Times New Roman" panose="02020603050405020304" pitchFamily="18" charset="0"/>
                <a:cs typeface="Times New Roman" panose="02020603050405020304" pitchFamily="18" charset="0"/>
                <a:hlinkClick r:id="rId3"/>
              </a:rPr>
              <a:t>http://www.slavdpu.dn.ua/index.php/kafedra-doshkilnoi-osvity/sklad-kafedri</a:t>
            </a:r>
            <a:r>
              <a:rPr lang="uk-UA" sz="3200" dirty="0" smtClean="0">
                <a:latin typeface="Times New Roman" panose="02020603050405020304" pitchFamily="18" charset="0"/>
                <a:cs typeface="Times New Roman" panose="02020603050405020304" pitchFamily="18" charset="0"/>
              </a:rPr>
              <a:t/>
            </a:r>
            <a:br>
              <a:rPr lang="uk-UA" sz="3200" dirty="0" smtClean="0">
                <a:latin typeface="Times New Roman" panose="02020603050405020304" pitchFamily="18" charset="0"/>
                <a:cs typeface="Times New Roman" panose="02020603050405020304" pitchFamily="18" charset="0"/>
              </a:rPr>
            </a:br>
            <a:r>
              <a:rPr lang="uk-UA" sz="3200" dirty="0" smtClean="0">
                <a:latin typeface="Times New Roman" panose="02020603050405020304" pitchFamily="18" charset="0"/>
                <a:cs typeface="Times New Roman" panose="02020603050405020304" pitchFamily="18" charset="0"/>
              </a:rPr>
              <a:t/>
            </a:r>
            <a:br>
              <a:rPr lang="uk-UA" sz="3200" dirty="0" smtClean="0">
                <a:latin typeface="Times New Roman" panose="02020603050405020304" pitchFamily="18"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812801" y="4833257"/>
            <a:ext cx="10711542" cy="1538514"/>
          </a:xfrm>
        </p:spPr>
        <p:txBody>
          <a:bodyPr/>
          <a:lstStyle/>
          <a:p>
            <a:endParaRPr lang="ru-RU" dirty="0">
              <a:solidFill>
                <a:srgbClr val="C00000"/>
              </a:solidFill>
            </a:endParaRPr>
          </a:p>
        </p:txBody>
      </p:sp>
    </p:spTree>
    <p:extLst>
      <p:ext uri="{BB962C8B-B14F-4D97-AF65-F5344CB8AC3E}">
        <p14:creationId xmlns:p14="http://schemas.microsoft.com/office/powerpoint/2010/main" xmlns="" val="3576441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96687" y="319313"/>
            <a:ext cx="10769600" cy="830218"/>
          </a:xfrm>
        </p:spPr>
        <p:txBody>
          <a:bodyPr>
            <a:noAutofit/>
          </a:bodyPr>
          <a:lstStyle/>
          <a:p>
            <a:r>
              <a:rPr lang="uk-UA" sz="3200" b="1" i="1" dirty="0" smtClean="0">
                <a:solidFill>
                  <a:srgbClr val="7030A0"/>
                </a:solidFill>
                <a:latin typeface="Times New Roman" panose="02020603050405020304" pitchFamily="18" charset="0"/>
                <a:cs typeface="Times New Roman" panose="02020603050405020304" pitchFamily="18" charset="0"/>
              </a:rPr>
              <a:t>    </a:t>
            </a:r>
            <a:r>
              <a:rPr lang="uk-UA" sz="3200" b="1" i="1" dirty="0" smtClean="0">
                <a:solidFill>
                  <a:srgbClr val="C00000"/>
                </a:solidFill>
                <a:latin typeface="Times New Roman" panose="02020603050405020304" pitchFamily="18" charset="0"/>
                <a:cs typeface="Times New Roman" panose="02020603050405020304" pitchFamily="18" charset="0"/>
              </a:rPr>
              <a:t>Анотація до навчальної дисципліни</a:t>
            </a:r>
            <a:br>
              <a:rPr lang="uk-UA" sz="3200" b="1" i="1" dirty="0" smtClean="0">
                <a:solidFill>
                  <a:srgbClr val="C00000"/>
                </a:solidFill>
                <a:latin typeface="Times New Roman" panose="02020603050405020304" pitchFamily="18" charset="0"/>
                <a:cs typeface="Times New Roman" panose="02020603050405020304" pitchFamily="18" charset="0"/>
              </a:rPr>
            </a:br>
            <a:r>
              <a:rPr lang="uk-UA" sz="3200" b="1" i="1" dirty="0" smtClean="0">
                <a:solidFill>
                  <a:srgbClr val="C00000"/>
                </a:solidFill>
                <a:latin typeface="Times New Roman" panose="02020603050405020304" pitchFamily="18" charset="0"/>
                <a:cs typeface="Times New Roman" panose="02020603050405020304" pitchFamily="18" charset="0"/>
              </a:rPr>
              <a:t>«Полікультурна освіта»</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22514" y="1149531"/>
            <a:ext cx="11220995" cy="5410925"/>
          </a:xfrm>
        </p:spPr>
        <p:txBody>
          <a:bodyPr>
            <a:normAutofit fontScale="92500" lnSpcReduction="20000"/>
          </a:bodyPr>
          <a:lstStyle/>
          <a:p>
            <a:pPr algn="just"/>
            <a:r>
              <a:rPr lang="ru-RU" b="1" i="1" u="sng" dirty="0" smtClean="0">
                <a:solidFill>
                  <a:srgbClr val="C00000"/>
                </a:solidFill>
                <a:latin typeface="Times New Roman" panose="02020603050405020304" pitchFamily="18" charset="0"/>
                <a:cs typeface="Times New Roman" panose="02020603050405020304" pitchFamily="18" charset="0"/>
              </a:rPr>
              <a:t>  </a:t>
            </a:r>
            <a:r>
              <a:rPr lang="ru-RU" sz="2600" b="1" i="1" u="sng" dirty="0" err="1" smtClean="0">
                <a:solidFill>
                  <a:srgbClr val="C00000"/>
                </a:solidFill>
                <a:latin typeface="Times New Roman" panose="02020603050405020304" pitchFamily="18" charset="0"/>
                <a:cs typeface="Times New Roman" panose="02020603050405020304" pitchFamily="18" charset="0"/>
              </a:rPr>
              <a:t>Полікультурність</a:t>
            </a:r>
            <a:r>
              <a:rPr lang="ru-RU" sz="2600" b="1" dirty="0">
                <a:solidFill>
                  <a:srgbClr val="002060"/>
                </a:solidFill>
                <a:latin typeface="Roboto"/>
              </a:rPr>
              <a:t> - </a:t>
            </a:r>
            <a:r>
              <a:rPr lang="ru-RU" sz="2600" b="1" dirty="0" err="1">
                <a:solidFill>
                  <a:srgbClr val="002060"/>
                </a:solidFill>
                <a:latin typeface="Times New Roman" panose="02020603050405020304" pitchFamily="18" charset="0"/>
                <a:cs typeface="Times New Roman" panose="02020603050405020304" pitchFamily="18" charset="0"/>
              </a:rPr>
              <a:t>це</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такий</a:t>
            </a:r>
            <a:r>
              <a:rPr lang="ru-RU" sz="2600" b="1" dirty="0">
                <a:solidFill>
                  <a:srgbClr val="002060"/>
                </a:solidFill>
                <a:latin typeface="Times New Roman" panose="02020603050405020304" pitchFamily="18" charset="0"/>
                <a:cs typeface="Times New Roman" panose="02020603050405020304" pitchFamily="18" charset="0"/>
              </a:rPr>
              <a:t> принцип </a:t>
            </a:r>
            <a:r>
              <a:rPr lang="ru-RU" sz="2600" b="1" dirty="0" err="1">
                <a:solidFill>
                  <a:srgbClr val="002060"/>
                </a:solidFill>
                <a:latin typeface="Times New Roman" panose="02020603050405020304" pitchFamily="18" charset="0"/>
                <a:cs typeface="Times New Roman" panose="02020603050405020304" pitchFamily="18" charset="0"/>
              </a:rPr>
              <a:t>функціонування</a:t>
            </a:r>
            <a:r>
              <a:rPr lang="ru-RU" sz="2600" b="1" dirty="0">
                <a:solidFill>
                  <a:srgbClr val="002060"/>
                </a:solidFill>
                <a:latin typeface="Times New Roman" panose="02020603050405020304" pitchFamily="18" charset="0"/>
                <a:cs typeface="Times New Roman" panose="02020603050405020304" pitchFamily="18" charset="0"/>
              </a:rPr>
              <a:t> та </a:t>
            </a:r>
            <a:r>
              <a:rPr lang="ru-RU" sz="2600" b="1" dirty="0" err="1">
                <a:solidFill>
                  <a:srgbClr val="002060"/>
                </a:solidFill>
                <a:latin typeface="Times New Roman" panose="02020603050405020304" pitchFamily="18" charset="0"/>
                <a:cs typeface="Times New Roman" panose="02020603050405020304" pitchFamily="18" charset="0"/>
              </a:rPr>
              <a:t>співіснування</a:t>
            </a:r>
            <a:r>
              <a:rPr lang="ru-RU" sz="2600" b="1" dirty="0">
                <a:solidFill>
                  <a:srgbClr val="002060"/>
                </a:solidFill>
                <a:latin typeface="Times New Roman" panose="02020603050405020304" pitchFamily="18" charset="0"/>
                <a:cs typeface="Times New Roman" panose="02020603050405020304" pitchFamily="18" charset="0"/>
              </a:rPr>
              <a:t> в </a:t>
            </a:r>
            <a:r>
              <a:rPr lang="ru-RU" sz="2600" b="1" dirty="0" err="1">
                <a:solidFill>
                  <a:srgbClr val="002060"/>
                </a:solidFill>
                <a:latin typeface="Times New Roman" panose="02020603050405020304" pitchFamily="18" charset="0"/>
                <a:cs typeface="Times New Roman" panose="02020603050405020304" pitchFamily="18" charset="0"/>
              </a:rPr>
              <a:t>певному</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соціумі</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різноманітних</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етнокультурних</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спільнот</a:t>
            </a:r>
            <a:r>
              <a:rPr lang="ru-RU" sz="2600" b="1" dirty="0">
                <a:solidFill>
                  <a:srgbClr val="002060"/>
                </a:solidFill>
                <a:latin typeface="Times New Roman" panose="02020603050405020304" pitchFamily="18" charset="0"/>
                <a:cs typeface="Times New Roman" panose="02020603050405020304" pitchFamily="18" charset="0"/>
              </a:rPr>
              <a:t> з </a:t>
            </a:r>
            <a:r>
              <a:rPr lang="ru-RU" sz="2600" b="1" dirty="0" err="1">
                <a:solidFill>
                  <a:srgbClr val="002060"/>
                </a:solidFill>
                <a:latin typeface="Times New Roman" panose="02020603050405020304" pitchFamily="18" charset="0"/>
                <a:cs typeface="Times New Roman" panose="02020603050405020304" pitchFamily="18" charset="0"/>
              </a:rPr>
              <a:t>притаманним</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їм</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усвідомленням</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власної</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ідентичності</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що</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забезпечує</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їх</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рівноправність</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толерантність</a:t>
            </a:r>
            <a:r>
              <a:rPr lang="ru-RU" sz="2600" b="1" dirty="0">
                <a:solidFill>
                  <a:srgbClr val="002060"/>
                </a:solidFill>
                <a:latin typeface="Times New Roman" panose="02020603050405020304" pitchFamily="18" charset="0"/>
                <a:cs typeface="Times New Roman" panose="02020603050405020304" pitchFamily="18" charset="0"/>
              </a:rPr>
              <a:t> та </a:t>
            </a:r>
            <a:r>
              <a:rPr lang="ru-RU" sz="2600" b="1" dirty="0" err="1">
                <a:solidFill>
                  <a:srgbClr val="002060"/>
                </a:solidFill>
                <a:latin typeface="Times New Roman" panose="02020603050405020304" pitchFamily="18" charset="0"/>
                <a:cs typeface="Times New Roman" panose="02020603050405020304" pitchFamily="18" charset="0"/>
              </a:rPr>
              <a:t>органічність</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зв'язку</a:t>
            </a:r>
            <a:r>
              <a:rPr lang="ru-RU" sz="2600" b="1" dirty="0">
                <a:solidFill>
                  <a:srgbClr val="002060"/>
                </a:solidFill>
                <a:latin typeface="Times New Roman" panose="02020603050405020304" pitchFamily="18" charset="0"/>
                <a:cs typeface="Times New Roman" panose="02020603050405020304" pitchFamily="18" charset="0"/>
              </a:rPr>
              <a:t> з широкою </a:t>
            </a:r>
            <a:r>
              <a:rPr lang="ru-RU" sz="2600" b="1" dirty="0" err="1">
                <a:solidFill>
                  <a:srgbClr val="002060"/>
                </a:solidFill>
                <a:latin typeface="Times New Roman" panose="02020603050405020304" pitchFamily="18" charset="0"/>
                <a:cs typeface="Times New Roman" panose="02020603050405020304" pitchFamily="18" charset="0"/>
              </a:rPr>
              <a:t>кроскультурною</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спільнотою</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взаємозбагачення</a:t>
            </a:r>
            <a:r>
              <a:rPr lang="ru-RU" sz="2600" b="1" dirty="0">
                <a:solidFill>
                  <a:srgbClr val="002060"/>
                </a:solidFill>
                <a:latin typeface="Times New Roman" panose="02020603050405020304" pitchFamily="18" charset="0"/>
                <a:cs typeface="Times New Roman" panose="02020603050405020304" pitchFamily="18" charset="0"/>
              </a:rPr>
              <a:t> культур, а </a:t>
            </a:r>
            <a:r>
              <a:rPr lang="ru-RU" sz="2600" b="1" dirty="0" err="1">
                <a:solidFill>
                  <a:srgbClr val="002060"/>
                </a:solidFill>
                <a:latin typeface="Times New Roman" panose="02020603050405020304" pitchFamily="18" charset="0"/>
                <a:cs typeface="Times New Roman" panose="02020603050405020304" pitchFamily="18" charset="0"/>
              </a:rPr>
              <a:t>також</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наявність</a:t>
            </a:r>
            <a:r>
              <a:rPr lang="ru-RU" sz="2600" b="1" dirty="0">
                <a:solidFill>
                  <a:srgbClr val="002060"/>
                </a:solidFill>
                <a:latin typeface="Times New Roman" panose="02020603050405020304" pitchFamily="18" charset="0"/>
                <a:cs typeface="Times New Roman" panose="02020603050405020304" pitchFamily="18" charset="0"/>
              </a:rPr>
              <a:t> та </a:t>
            </a:r>
            <a:r>
              <a:rPr lang="ru-RU" sz="2600" b="1" dirty="0" err="1">
                <a:solidFill>
                  <a:srgbClr val="002060"/>
                </a:solidFill>
                <a:latin typeface="Times New Roman" panose="02020603050405020304" pitchFamily="18" charset="0"/>
                <a:cs typeface="Times New Roman" panose="02020603050405020304" pitchFamily="18" charset="0"/>
              </a:rPr>
              <a:t>визначення</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спільної</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загальнодержавної</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системи</a:t>
            </a:r>
            <a:r>
              <a:rPr lang="ru-RU" sz="2600" b="1" dirty="0">
                <a:solidFill>
                  <a:srgbClr val="002060"/>
                </a:solidFill>
                <a:latin typeface="Times New Roman" panose="02020603050405020304" pitchFamily="18" charset="0"/>
                <a:cs typeface="Times New Roman" panose="02020603050405020304" pitchFamily="18" charset="0"/>
              </a:rPr>
              <a:t> норм та </a:t>
            </a:r>
            <a:r>
              <a:rPr lang="ru-RU" sz="2600" b="1" dirty="0" err="1">
                <a:solidFill>
                  <a:srgbClr val="002060"/>
                </a:solidFill>
                <a:latin typeface="Times New Roman" panose="02020603050405020304" pitchFamily="18" charset="0"/>
                <a:cs typeface="Times New Roman" panose="02020603050405020304" pitchFamily="18" charset="0"/>
              </a:rPr>
              <a:t>цінностей</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які</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становлять</a:t>
            </a:r>
            <a:r>
              <a:rPr lang="ru-RU" sz="2600" b="1" dirty="0">
                <a:solidFill>
                  <a:srgbClr val="002060"/>
                </a:solidFill>
                <a:latin typeface="Times New Roman" panose="02020603050405020304" pitchFamily="18" charset="0"/>
                <a:cs typeface="Times New Roman" panose="02020603050405020304" pitchFamily="18" charset="0"/>
              </a:rPr>
              <a:t> основу </a:t>
            </a:r>
            <a:r>
              <a:rPr lang="ru-RU" sz="2600" b="1" dirty="0" err="1">
                <a:solidFill>
                  <a:srgbClr val="002060"/>
                </a:solidFill>
                <a:latin typeface="Times New Roman" panose="02020603050405020304" pitchFamily="18" charset="0"/>
                <a:cs typeface="Times New Roman" panose="02020603050405020304" pitchFamily="18" charset="0"/>
              </a:rPr>
              <a:t>громадянської</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свідомості</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smtClean="0">
                <a:solidFill>
                  <a:srgbClr val="002060"/>
                </a:solidFill>
                <a:latin typeface="Times New Roman" panose="02020603050405020304" pitchFamily="18" charset="0"/>
                <a:cs typeface="Times New Roman" panose="02020603050405020304" pitchFamily="18" charset="0"/>
              </a:rPr>
              <a:t>кожного </a:t>
            </a:r>
            <a:r>
              <a:rPr lang="ru-RU" sz="2600" b="1" dirty="0">
                <a:solidFill>
                  <a:srgbClr val="002060"/>
                </a:solidFill>
                <a:latin typeface="Times New Roman" panose="02020603050405020304" pitchFamily="18" charset="0"/>
                <a:cs typeface="Times New Roman" panose="02020603050405020304" pitchFamily="18" charset="0"/>
              </a:rPr>
              <a:t>члена </a:t>
            </a:r>
            <a:r>
              <a:rPr lang="ru-RU" sz="2600" b="1" dirty="0" err="1">
                <a:solidFill>
                  <a:srgbClr val="002060"/>
                </a:solidFill>
                <a:latin typeface="Times New Roman" panose="02020603050405020304" pitchFamily="18" charset="0"/>
                <a:cs typeface="Times New Roman" panose="02020603050405020304" pitchFamily="18" charset="0"/>
              </a:rPr>
              <a:t>соціуму</a:t>
            </a:r>
            <a:r>
              <a:rPr lang="ru-RU" sz="2600" b="1" dirty="0" smtClean="0">
                <a:solidFill>
                  <a:srgbClr val="002060"/>
                </a:solidFill>
                <a:latin typeface="Times New Roman" panose="02020603050405020304" pitchFamily="18" charset="0"/>
                <a:cs typeface="Times New Roman" panose="02020603050405020304" pitchFamily="18" charset="0"/>
              </a:rPr>
              <a:t>.</a:t>
            </a:r>
          </a:p>
          <a:p>
            <a:pPr algn="just"/>
            <a:r>
              <a:rPr lang="ru-RU" sz="2600" b="1" dirty="0" smtClean="0">
                <a:solidFill>
                  <a:srgbClr val="002060"/>
                </a:solidFill>
                <a:latin typeface="Times New Roman" panose="02020603050405020304" pitchFamily="18" charset="0"/>
                <a:cs typeface="Times New Roman" panose="02020603050405020304" pitchFamily="18" charset="0"/>
              </a:rPr>
              <a:t>     У </a:t>
            </a:r>
            <a:r>
              <a:rPr lang="ru-RU" sz="2600" b="1" dirty="0" err="1">
                <a:solidFill>
                  <a:srgbClr val="002060"/>
                </a:solidFill>
                <a:latin typeface="Times New Roman" panose="02020603050405020304" pitchFamily="18" charset="0"/>
                <a:cs typeface="Times New Roman" panose="02020603050405020304" pitchFamily="18" charset="0"/>
              </a:rPr>
              <a:t>курсі</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smtClean="0">
                <a:solidFill>
                  <a:srgbClr val="002060"/>
                </a:solidFill>
                <a:latin typeface="Times New Roman" panose="02020603050405020304" pitchFamily="18" charset="0"/>
                <a:cs typeface="Times New Roman" panose="02020603050405020304" pitchFamily="18" charset="0"/>
              </a:rPr>
              <a:t>«</a:t>
            </a:r>
            <a:r>
              <a:rPr lang="ru-RU" sz="2600" b="1" dirty="0" err="1" smtClean="0">
                <a:solidFill>
                  <a:srgbClr val="002060"/>
                </a:solidFill>
                <a:latin typeface="Times New Roman" panose="02020603050405020304" pitchFamily="18" charset="0"/>
                <a:cs typeface="Times New Roman" panose="02020603050405020304" pitchFamily="18" charset="0"/>
              </a:rPr>
              <a:t>Полікультурна</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освіта</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висвітлюються</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актуальні</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проблеми</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суспільного</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життя</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сучасної</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України</a:t>
            </a:r>
            <a:r>
              <a:rPr lang="ru-RU" sz="2600" b="1" dirty="0" smtClean="0">
                <a:solidFill>
                  <a:srgbClr val="002060"/>
                </a:solidFill>
                <a:latin typeface="Times New Roman" panose="02020603050405020304" pitchFamily="18" charset="0"/>
                <a:cs typeface="Times New Roman" panose="02020603050405020304" pitchFamily="18" charset="0"/>
              </a:rPr>
              <a:t>, де </a:t>
            </a:r>
            <a:r>
              <a:rPr lang="ru-RU" sz="2600" b="1" dirty="0" err="1" smtClean="0">
                <a:solidFill>
                  <a:srgbClr val="002060"/>
                </a:solidFill>
                <a:latin typeface="Times New Roman" panose="02020603050405020304" pitchFamily="18" charset="0"/>
                <a:cs typeface="Times New Roman" panose="02020603050405020304" pitchFamily="18" charset="0"/>
              </a:rPr>
              <a:t>спільно</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співіснують</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представники</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різних</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народів</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smtClean="0">
                <a:solidFill>
                  <a:srgbClr val="002060"/>
                </a:solidFill>
                <a:latin typeface="Times New Roman" panose="02020603050405020304" pitchFamily="18" charset="0"/>
                <a:cs typeface="Times New Roman" panose="02020603050405020304" pitchFamily="18" charset="0"/>
              </a:rPr>
              <a:t>з </a:t>
            </a:r>
            <a:r>
              <a:rPr lang="ru-RU" sz="2600" b="1" dirty="0" err="1" smtClean="0">
                <a:solidFill>
                  <a:srgbClr val="002060"/>
                </a:solidFill>
                <a:latin typeface="Times New Roman" panose="02020603050405020304" pitchFamily="18" charset="0"/>
                <a:cs typeface="Times New Roman" panose="02020603050405020304" pitchFamily="18" charset="0"/>
              </a:rPr>
              <a:t>різною</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національною</a:t>
            </a:r>
            <a:r>
              <a:rPr lang="ru-RU" sz="2600" b="1" dirty="0" smtClean="0">
                <a:solidFill>
                  <a:srgbClr val="002060"/>
                </a:solidFill>
                <a:latin typeface="Times New Roman" panose="02020603050405020304" pitchFamily="18" charset="0"/>
                <a:cs typeface="Times New Roman" panose="02020603050405020304" pitchFamily="18" charset="0"/>
              </a:rPr>
              <a:t> культурою, </a:t>
            </a:r>
            <a:r>
              <a:rPr lang="ru-RU" sz="2600" b="1" dirty="0" err="1" smtClean="0">
                <a:solidFill>
                  <a:srgbClr val="002060"/>
                </a:solidFill>
                <a:latin typeface="Times New Roman" panose="02020603050405020304" pitchFamily="18" charset="0"/>
                <a:cs typeface="Times New Roman" panose="02020603050405020304" pitchFamily="18" charset="0"/>
              </a:rPr>
              <a:t>різноманітними</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національними</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звичаями</a:t>
            </a:r>
            <a:r>
              <a:rPr lang="ru-RU" sz="2600" b="1" dirty="0" smtClean="0">
                <a:solidFill>
                  <a:srgbClr val="002060"/>
                </a:solidFill>
                <a:latin typeface="Times New Roman" panose="02020603050405020304" pitchFamily="18" charset="0"/>
                <a:cs typeface="Times New Roman" panose="02020603050405020304" pitchFamily="18" charset="0"/>
              </a:rPr>
              <a:t>, з </a:t>
            </a:r>
            <a:r>
              <a:rPr lang="ru-RU" sz="2600" b="1" dirty="0" err="1" smtClean="0">
                <a:solidFill>
                  <a:srgbClr val="002060"/>
                </a:solidFill>
                <a:latin typeface="Times New Roman" panose="02020603050405020304" pitchFamily="18" charset="0"/>
                <a:cs typeface="Times New Roman" panose="02020603050405020304" pitchFamily="18" charset="0"/>
              </a:rPr>
              <a:t>психологічним</a:t>
            </a:r>
            <a:r>
              <a:rPr lang="ru-RU" sz="2600" b="1" dirty="0" smtClean="0">
                <a:solidFill>
                  <a:srgbClr val="002060"/>
                </a:solidFill>
                <a:latin typeface="Times New Roman" panose="02020603050405020304" pitchFamily="18" charset="0"/>
                <a:cs typeface="Times New Roman" panose="02020603050405020304" pitchFamily="18" charset="0"/>
              </a:rPr>
              <a:t> укладом і </a:t>
            </a:r>
            <a:r>
              <a:rPr lang="ru-RU" sz="2600" b="1" dirty="0" err="1" smtClean="0">
                <a:solidFill>
                  <a:srgbClr val="002060"/>
                </a:solidFill>
                <a:latin typeface="Times New Roman" panose="02020603050405020304" pitchFamily="18" charset="0"/>
                <a:cs typeface="Times New Roman" panose="02020603050405020304" pitchFamily="18" charset="0"/>
              </a:rPr>
              <a:t>менталітетом</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визначаються</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концептуальні</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підходи</a:t>
            </a:r>
            <a:r>
              <a:rPr lang="ru-RU" sz="2600" b="1" dirty="0" smtClean="0">
                <a:solidFill>
                  <a:srgbClr val="002060"/>
                </a:solidFill>
                <a:latin typeface="Times New Roman" panose="02020603050405020304" pitchFamily="18" charset="0"/>
                <a:cs typeface="Times New Roman" panose="02020603050405020304" pitchFamily="18" charset="0"/>
              </a:rPr>
              <a:t> до феномену «</a:t>
            </a:r>
            <a:r>
              <a:rPr lang="ru-RU" sz="2600" b="1" dirty="0" err="1" smtClean="0">
                <a:solidFill>
                  <a:srgbClr val="002060"/>
                </a:solidFill>
                <a:latin typeface="Times New Roman" panose="02020603050405020304" pitchFamily="18" charset="0"/>
                <a:cs typeface="Times New Roman" panose="02020603050405020304" pitchFamily="18" charset="0"/>
              </a:rPr>
              <a:t>полікультуралізм</a:t>
            </a:r>
            <a:r>
              <a:rPr lang="ru-RU" sz="2600" b="1" dirty="0" smtClean="0">
                <a:solidFill>
                  <a:srgbClr val="002060"/>
                </a:solidFill>
                <a:latin typeface="Times New Roman" panose="02020603050405020304" pitchFamily="18" charset="0"/>
                <a:cs typeface="Times New Roman" panose="02020603050405020304" pitchFamily="18" charset="0"/>
              </a:rPr>
              <a:t>» у </a:t>
            </a:r>
            <a:r>
              <a:rPr lang="ru-RU" sz="2600" b="1" dirty="0" err="1" smtClean="0">
                <a:solidFill>
                  <a:srgbClr val="002060"/>
                </a:solidFill>
                <a:latin typeface="Times New Roman" panose="02020603050405020304" pitchFamily="18" charset="0"/>
                <a:cs typeface="Times New Roman" panose="02020603050405020304" pitchFamily="18" charset="0"/>
              </a:rPr>
              <a:t>науковому</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просторі</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характеризуються</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особливості</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полікультурної</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освіти</a:t>
            </a:r>
            <a:r>
              <a:rPr lang="ru-RU" sz="2600" b="1" dirty="0" smtClean="0">
                <a:solidFill>
                  <a:srgbClr val="002060"/>
                </a:solidFill>
                <a:latin typeface="Times New Roman" panose="02020603050405020304" pitchFamily="18" charset="0"/>
                <a:cs typeface="Times New Roman" panose="02020603050405020304" pitchFamily="18" charset="0"/>
              </a:rPr>
              <a:t> як </a:t>
            </a:r>
            <a:r>
              <a:rPr lang="ru-RU" sz="2600" b="1" dirty="0" err="1" smtClean="0">
                <a:solidFill>
                  <a:srgbClr val="002060"/>
                </a:solidFill>
                <a:latin typeface="Times New Roman" panose="02020603050405020304" pitchFamily="18" charset="0"/>
                <a:cs typeface="Times New Roman" panose="02020603050405020304" pitchFamily="18" charset="0"/>
              </a:rPr>
              <a:t>освіти</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що</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включає</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залучення</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особистості</a:t>
            </a:r>
            <a:r>
              <a:rPr lang="ru-RU" sz="2600" b="1" dirty="0" smtClean="0">
                <a:solidFill>
                  <a:srgbClr val="002060"/>
                </a:solidFill>
                <a:latin typeface="Times New Roman" panose="02020603050405020304" pitchFamily="18" charset="0"/>
                <a:cs typeface="Times New Roman" panose="02020603050405020304" pitchFamily="18" charset="0"/>
              </a:rPr>
              <a:t> до </a:t>
            </a:r>
            <a:r>
              <a:rPr lang="ru-RU" sz="2600" b="1" dirty="0" err="1" smtClean="0">
                <a:solidFill>
                  <a:srgbClr val="002060"/>
                </a:solidFill>
                <a:latin typeface="Times New Roman" panose="02020603050405020304" pitchFamily="18" charset="0"/>
                <a:cs typeface="Times New Roman" panose="02020603050405020304" pitchFamily="18" charset="0"/>
              </a:rPr>
              <a:t>етнічної</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національної</a:t>
            </a:r>
            <a:r>
              <a:rPr lang="ru-RU" sz="2600" b="1" dirty="0" smtClean="0">
                <a:solidFill>
                  <a:srgbClr val="002060"/>
                </a:solidFill>
                <a:latin typeface="Times New Roman" panose="02020603050405020304" pitchFamily="18" charset="0"/>
                <a:cs typeface="Times New Roman" panose="02020603050405020304" pitchFamily="18" charset="0"/>
              </a:rPr>
              <a:t> і </a:t>
            </a:r>
            <a:r>
              <a:rPr lang="ru-RU" sz="2600" b="1" dirty="0" err="1" smtClean="0">
                <a:solidFill>
                  <a:srgbClr val="002060"/>
                </a:solidFill>
                <a:latin typeface="Times New Roman" panose="02020603050405020304" pitchFamily="18" charset="0"/>
                <a:cs typeface="Times New Roman" panose="02020603050405020304" pitchFamily="18" charset="0"/>
              </a:rPr>
              <a:t>світової</a:t>
            </a:r>
            <a:r>
              <a:rPr lang="ru-RU" sz="2600" b="1" dirty="0" smtClean="0">
                <a:solidFill>
                  <a:srgbClr val="002060"/>
                </a:solidFill>
                <a:latin typeface="Times New Roman" panose="02020603050405020304" pitchFamily="18" charset="0"/>
                <a:cs typeface="Times New Roman" panose="02020603050405020304" pitchFamily="18" charset="0"/>
              </a:rPr>
              <a:t> культур та </a:t>
            </a:r>
            <a:r>
              <a:rPr lang="ru-RU" sz="2600" b="1" dirty="0" err="1" smtClean="0">
                <a:solidFill>
                  <a:srgbClr val="002060"/>
                </a:solidFill>
                <a:latin typeface="Times New Roman" panose="02020603050405020304" pitchFamily="18" charset="0"/>
                <a:cs typeface="Times New Roman" panose="02020603050405020304" pitchFamily="18" charset="0"/>
              </a:rPr>
              <a:t>розвитку</a:t>
            </a:r>
            <a:r>
              <a:rPr lang="ru-RU" sz="2600" b="1" dirty="0" smtClean="0">
                <a:solidFill>
                  <a:srgbClr val="002060"/>
                </a:solidFill>
                <a:latin typeface="Times New Roman" panose="02020603050405020304" pitchFamily="18" charset="0"/>
                <a:cs typeface="Times New Roman" panose="02020603050405020304" pitchFamily="18" charset="0"/>
              </a:rPr>
              <a:t> на </a:t>
            </a:r>
            <a:r>
              <a:rPr lang="ru-RU" sz="2600" b="1" dirty="0" err="1" smtClean="0">
                <a:solidFill>
                  <a:srgbClr val="002060"/>
                </a:solidFill>
                <a:latin typeface="Times New Roman" panose="02020603050405020304" pitchFamily="18" charset="0"/>
                <a:cs typeface="Times New Roman" panose="02020603050405020304" pitchFamily="18" charset="0"/>
              </a:rPr>
              <a:t>цій</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основі</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планетарної</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свідомості</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обгрунтовуються</a:t>
            </a:r>
            <a:r>
              <a:rPr lang="ru-RU" sz="2600" b="1" dirty="0" smtClean="0">
                <a:solidFill>
                  <a:srgbClr val="002060"/>
                </a:solidFill>
                <a:latin typeface="Times New Roman" panose="02020603050405020304" pitchFamily="18" charset="0"/>
                <a:cs typeface="Times New Roman" panose="02020603050405020304" pitchFamily="18" charset="0"/>
              </a:rPr>
              <a:t> теоретико-</a:t>
            </a:r>
            <a:r>
              <a:rPr lang="ru-RU" sz="2600" b="1" dirty="0" err="1" smtClean="0">
                <a:solidFill>
                  <a:srgbClr val="002060"/>
                </a:solidFill>
                <a:latin typeface="Times New Roman" panose="02020603050405020304" pitchFamily="18" charset="0"/>
                <a:cs typeface="Times New Roman" panose="02020603050405020304" pitchFamily="18" charset="0"/>
              </a:rPr>
              <a:t>методологічні</a:t>
            </a:r>
            <a:r>
              <a:rPr lang="ru-RU" sz="2600" b="1" dirty="0" smtClean="0">
                <a:solidFill>
                  <a:srgbClr val="002060"/>
                </a:solidFill>
                <a:latin typeface="Times New Roman" panose="02020603050405020304" pitchFamily="18" charset="0"/>
                <a:cs typeface="Times New Roman" panose="02020603050405020304" pitchFamily="18" charset="0"/>
              </a:rPr>
              <a:t> та </a:t>
            </a:r>
            <a:r>
              <a:rPr lang="ru-RU" sz="2600" b="1" dirty="0" err="1" smtClean="0">
                <a:solidFill>
                  <a:srgbClr val="002060"/>
                </a:solidFill>
                <a:latin typeface="Times New Roman" panose="02020603050405020304" pitchFamily="18" charset="0"/>
                <a:cs typeface="Times New Roman" panose="02020603050405020304" pitchFamily="18" charset="0"/>
              </a:rPr>
              <a:t>технологічні</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аспекти</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проблеми</a:t>
            </a:r>
            <a:r>
              <a:rPr lang="ru-RU" sz="2600" b="1" dirty="0" smtClean="0">
                <a:solidFill>
                  <a:srgbClr val="002060"/>
                </a:solidFill>
                <a:latin typeface="Times New Roman" panose="02020603050405020304" pitchFamily="18" charset="0"/>
                <a:cs typeface="Times New Roman" panose="02020603050405020304" pitchFamily="18" charset="0"/>
              </a:rPr>
              <a:t>.</a:t>
            </a:r>
            <a:endParaRPr lang="ru-RU" sz="2600" b="1" dirty="0">
              <a:solidFill>
                <a:srgbClr val="002060"/>
              </a:solidFill>
              <a:latin typeface="Times New Roman" panose="02020603050405020304" pitchFamily="18" charset="0"/>
              <a:cs typeface="Times New Roman" panose="02020603050405020304" pitchFamily="18" charset="0"/>
            </a:endParaRPr>
          </a:p>
          <a:p>
            <a:pPr algn="just"/>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Презентований</a:t>
            </a:r>
            <a:r>
              <a:rPr lang="ru-RU" sz="2600" b="1" dirty="0">
                <a:solidFill>
                  <a:srgbClr val="002060"/>
                </a:solidFill>
                <a:latin typeface="Times New Roman" panose="02020603050405020304" pitchFamily="18" charset="0"/>
                <a:cs typeface="Times New Roman" panose="02020603050405020304" pitchFamily="18" charset="0"/>
              </a:rPr>
              <a:t> в </a:t>
            </a:r>
            <a:r>
              <a:rPr lang="ru-RU" sz="2600" b="1" dirty="0" err="1">
                <a:solidFill>
                  <a:srgbClr val="002060"/>
                </a:solidFill>
                <a:latin typeface="Times New Roman" panose="02020603050405020304" pitchFamily="18" charset="0"/>
                <a:cs typeface="Times New Roman" panose="02020603050405020304" pitchFamily="18" charset="0"/>
              </a:rPr>
              <a:t>навчальній</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дисципліні</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матеріал</a:t>
            </a:r>
            <a:r>
              <a:rPr lang="ru-RU" sz="2600" b="1" dirty="0">
                <a:solidFill>
                  <a:srgbClr val="002060"/>
                </a:solidFill>
                <a:latin typeface="Times New Roman" panose="02020603050405020304" pitchFamily="18" charset="0"/>
                <a:cs typeface="Times New Roman" panose="02020603050405020304" pitchFamily="18" charset="0"/>
              </a:rPr>
              <a:t> буде </a:t>
            </a:r>
            <a:r>
              <a:rPr lang="ru-RU" sz="2600" b="1" dirty="0" err="1">
                <a:solidFill>
                  <a:srgbClr val="002060"/>
                </a:solidFill>
                <a:latin typeface="Times New Roman" panose="02020603050405020304" pitchFamily="18" charset="0"/>
                <a:cs typeface="Times New Roman" panose="02020603050405020304" pitchFamily="18" charset="0"/>
              </a:rPr>
              <a:t>корисним</a:t>
            </a:r>
            <a:r>
              <a:rPr lang="ru-RU" sz="2600" b="1" dirty="0">
                <a:solidFill>
                  <a:srgbClr val="002060"/>
                </a:solidFill>
                <a:latin typeface="Times New Roman" panose="02020603050405020304" pitchFamily="18" charset="0"/>
                <a:cs typeface="Times New Roman" panose="02020603050405020304" pitchFamily="18" charset="0"/>
              </a:rPr>
              <a:t> і </a:t>
            </a:r>
            <a:r>
              <a:rPr lang="ru-RU" sz="2600" b="1" dirty="0" err="1">
                <a:solidFill>
                  <a:srgbClr val="002060"/>
                </a:solidFill>
                <a:latin typeface="Times New Roman" panose="02020603050405020304" pitchFamily="18" charset="0"/>
                <a:cs typeface="Times New Roman" panose="02020603050405020304" pitchFamily="18" charset="0"/>
              </a:rPr>
              <a:t>цікавим</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викладачам</a:t>
            </a:r>
            <a:r>
              <a:rPr lang="ru-RU" sz="2600" b="1" dirty="0">
                <a:solidFill>
                  <a:srgbClr val="002060"/>
                </a:solidFill>
                <a:latin typeface="Times New Roman" panose="02020603050405020304" pitchFamily="18" charset="0"/>
                <a:cs typeface="Times New Roman" panose="02020603050405020304" pitchFamily="18" charset="0"/>
              </a:rPr>
              <a:t> і студентам, </a:t>
            </a:r>
            <a:r>
              <a:rPr lang="ru-RU" sz="2600" b="1" dirty="0" err="1">
                <a:solidFill>
                  <a:srgbClr val="002060"/>
                </a:solidFill>
                <a:latin typeface="Times New Roman" panose="02020603050405020304" pitchFamily="18" charset="0"/>
                <a:cs typeface="Times New Roman" panose="02020603050405020304" pitchFamily="18" charset="0"/>
              </a:rPr>
              <a:t>вихователям</a:t>
            </a:r>
            <a:r>
              <a:rPr lang="ru-RU" sz="2600" b="1" dirty="0">
                <a:solidFill>
                  <a:srgbClr val="002060"/>
                </a:solidFill>
                <a:latin typeface="Times New Roman" panose="02020603050405020304" pitchFamily="18" charset="0"/>
                <a:cs typeface="Times New Roman" panose="02020603050405020304" pitchFamily="18" charset="0"/>
              </a:rPr>
              <a:t> і </a:t>
            </a:r>
            <a:r>
              <a:rPr lang="ru-RU" sz="2600" b="1" dirty="0" err="1">
                <a:solidFill>
                  <a:srgbClr val="002060"/>
                </a:solidFill>
                <a:latin typeface="Times New Roman" panose="02020603050405020304" pitchFamily="18" charset="0"/>
                <a:cs typeface="Times New Roman" panose="02020603050405020304" pitchFamily="18" charset="0"/>
              </a:rPr>
              <a:t>всім</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тим</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a:solidFill>
                  <a:srgbClr val="002060"/>
                </a:solidFill>
                <a:latin typeface="Times New Roman" panose="02020603050405020304" pitchFamily="18" charset="0"/>
                <a:cs typeface="Times New Roman" panose="02020603050405020304" pitchFamily="18" charset="0"/>
              </a:rPr>
              <a:t>хто</a:t>
            </a:r>
            <a:r>
              <a:rPr lang="ru-RU" sz="2600" b="1" dirty="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цікавиться</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err="1" smtClean="0">
                <a:solidFill>
                  <a:srgbClr val="002060"/>
                </a:solidFill>
                <a:latin typeface="Times New Roman" panose="02020603050405020304" pitchFamily="18" charset="0"/>
                <a:cs typeface="Times New Roman" panose="02020603050405020304" pitchFamily="18" charset="0"/>
              </a:rPr>
              <a:t>сучасними</a:t>
            </a:r>
            <a:r>
              <a:rPr lang="ru-RU" sz="2600" b="1" dirty="0" smtClean="0">
                <a:solidFill>
                  <a:srgbClr val="002060"/>
                </a:solidFill>
                <a:latin typeface="Times New Roman" panose="02020603050405020304" pitchFamily="18" charset="0"/>
                <a:cs typeface="Times New Roman" panose="02020603050405020304" pitchFamily="18" charset="0"/>
              </a:rPr>
              <a:t> </a:t>
            </a:r>
            <a:r>
              <a:rPr lang="ru-RU" sz="2600" b="1" dirty="0">
                <a:solidFill>
                  <a:srgbClr val="002060"/>
                </a:solidFill>
                <a:latin typeface="Times New Roman" panose="02020603050405020304" pitchFamily="18" charset="0"/>
                <a:cs typeface="Times New Roman" panose="02020603050405020304" pitchFamily="18" charset="0"/>
              </a:rPr>
              <a:t>проблемами </a:t>
            </a:r>
            <a:r>
              <a:rPr lang="ru-RU" sz="2600" b="1" dirty="0" err="1" smtClean="0">
                <a:solidFill>
                  <a:srgbClr val="002060"/>
                </a:solidFill>
                <a:latin typeface="Times New Roman" panose="02020603050405020304" pitchFamily="18" charset="0"/>
                <a:cs typeface="Times New Roman" panose="02020603050405020304" pitchFamily="18" charset="0"/>
              </a:rPr>
              <a:t>освіти</a:t>
            </a:r>
            <a:r>
              <a:rPr lang="ru-RU" sz="2600" b="1" dirty="0" smtClean="0">
                <a:solidFill>
                  <a:srgbClr val="002060"/>
                </a:solidFill>
                <a:latin typeface="Times New Roman" panose="02020603050405020304" pitchFamily="18" charset="0"/>
                <a:cs typeface="Times New Roman" panose="02020603050405020304" pitchFamily="18" charset="0"/>
              </a:rPr>
              <a:t>.</a:t>
            </a:r>
            <a:endParaRPr lang="ru-RU" sz="2600" b="1" dirty="0">
              <a:solidFill>
                <a:srgbClr val="002060"/>
              </a:solidFill>
              <a:latin typeface="Times New Roman" panose="02020603050405020304" pitchFamily="18" charset="0"/>
              <a:cs typeface="Times New Roman" panose="02020603050405020304" pitchFamily="18" charset="0"/>
            </a:endParaRPr>
          </a:p>
          <a:p>
            <a:pPr algn="just"/>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42048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4949" y="287384"/>
            <a:ext cx="11390811" cy="6360160"/>
          </a:xfrm>
        </p:spPr>
        <p:txBody>
          <a:bodyPr>
            <a:normAutofit fontScale="90000"/>
          </a:bodyPr>
          <a:lstStyle/>
          <a:p>
            <a:r>
              <a:rPr lang="uk-UA" sz="2200" b="1" dirty="0" smtClean="0">
                <a:solidFill>
                  <a:srgbClr val="C00000"/>
                </a:solidFill>
                <a:latin typeface="Times New Roman" panose="02020603050405020304" pitchFamily="18" charset="0"/>
                <a:cs typeface="Times New Roman" panose="02020603050405020304" pitchFamily="18" charset="0"/>
              </a:rPr>
              <a:t>Метою</a:t>
            </a:r>
            <a:r>
              <a:rPr lang="uk-UA" sz="2200" b="1" dirty="0" smtClean="0">
                <a:solidFill>
                  <a:srgbClr val="FF0000"/>
                </a:solidFill>
                <a:latin typeface="Times New Roman" panose="02020603050405020304" pitchFamily="18" charset="0"/>
                <a:cs typeface="Times New Roman" panose="02020603050405020304" pitchFamily="18" charset="0"/>
              </a:rPr>
              <a:t> </a:t>
            </a:r>
            <a:r>
              <a:rPr lang="uk-UA" sz="2200" b="1" dirty="0" smtClean="0">
                <a:solidFill>
                  <a:srgbClr val="002060"/>
                </a:solidFill>
                <a:latin typeface="Times New Roman" panose="02020603050405020304" pitchFamily="18" charset="0"/>
                <a:cs typeface="Times New Roman" panose="02020603050405020304" pitchFamily="18" charset="0"/>
              </a:rPr>
              <a:t>вивчення навчальної дисципліни «Полікультурна освіта» </a:t>
            </a:r>
            <a:r>
              <a:rPr lang="ru-RU" sz="2200" b="1" dirty="0">
                <a:solidFill>
                  <a:srgbClr val="002060"/>
                </a:solidFill>
                <a:latin typeface="Times New Roman" panose="02020603050405020304" pitchFamily="18" charset="0"/>
                <a:cs typeface="Times New Roman" panose="02020603050405020304" pitchFamily="18" charset="0"/>
              </a:rPr>
              <a:t>є</a:t>
            </a:r>
            <a:r>
              <a:rPr lang="ru-RU" sz="2200" b="1" dirty="0" smtClean="0">
                <a:latin typeface="Times New Roman" panose="02020603050405020304" pitchFamily="18" charset="0"/>
                <a:cs typeface="Times New Roman" panose="02020603050405020304" pitchFamily="18" charset="0"/>
              </a:rPr>
              <a:t> </a:t>
            </a:r>
            <a:r>
              <a:rPr lang="ru-RU" sz="2200" b="1" dirty="0" err="1" smtClean="0">
                <a:solidFill>
                  <a:srgbClr val="002060"/>
                </a:solidFill>
                <a:latin typeface="Times New Roman" panose="02020603050405020304" pitchFamily="18" charset="0"/>
                <a:cs typeface="Times New Roman" panose="02020603050405020304" pitchFamily="18" charset="0"/>
              </a:rPr>
              <a:t>формування</a:t>
            </a:r>
            <a:r>
              <a:rPr lang="ru-RU" sz="2200" b="1" dirty="0" smtClean="0">
                <a:solidFill>
                  <a:srgbClr val="002060"/>
                </a:solidFill>
                <a:latin typeface="Times New Roman" panose="02020603050405020304" pitchFamily="18" charset="0"/>
                <a:cs typeface="Times New Roman" panose="02020603050405020304" pitchFamily="18" charset="0"/>
              </a:rPr>
              <a:t> у </a:t>
            </a:r>
            <a:r>
              <a:rPr lang="ru-RU" sz="2200" b="1" dirty="0" err="1" smtClean="0">
                <a:solidFill>
                  <a:srgbClr val="002060"/>
                </a:solidFill>
                <a:latin typeface="Times New Roman" panose="02020603050405020304" pitchFamily="18" charset="0"/>
                <a:cs typeface="Times New Roman" panose="02020603050405020304" pitchFamily="18" charset="0"/>
              </a:rPr>
              <a:t>студентів</a:t>
            </a:r>
            <a:r>
              <a:rPr lang="ru-RU" sz="2200" b="1" dirty="0" smtClean="0">
                <a:solidFill>
                  <a:srgbClr val="002060"/>
                </a:solidFill>
                <a:latin typeface="Times New Roman" panose="02020603050405020304" pitchFamily="18" charset="0"/>
                <a:cs typeface="Times New Roman" panose="02020603050405020304" pitchFamily="18" charset="0"/>
              </a:rPr>
              <a:t> </a:t>
            </a:r>
            <a:r>
              <a:rPr lang="ru-RU" sz="2200" b="1" dirty="0" err="1" smtClean="0">
                <a:solidFill>
                  <a:srgbClr val="002060"/>
                </a:solidFill>
                <a:latin typeface="Times New Roman" panose="02020603050405020304" pitchFamily="18" charset="0"/>
                <a:cs typeface="Times New Roman" panose="02020603050405020304" pitchFamily="18" charset="0"/>
              </a:rPr>
              <a:t>цілісної</a:t>
            </a:r>
            <a:r>
              <a:rPr lang="ru-RU" sz="2200" b="1" dirty="0" smtClean="0">
                <a:solidFill>
                  <a:srgbClr val="002060"/>
                </a:solidFill>
                <a:latin typeface="Times New Roman" panose="02020603050405020304" pitchFamily="18" charset="0"/>
                <a:cs typeface="Times New Roman" panose="02020603050405020304" pitchFamily="18" charset="0"/>
              </a:rPr>
              <a:t> </a:t>
            </a:r>
            <a:r>
              <a:rPr lang="ru-RU" sz="2200" b="1" dirty="0" err="1" smtClean="0">
                <a:solidFill>
                  <a:srgbClr val="002060"/>
                </a:solidFill>
                <a:latin typeface="Times New Roman" panose="02020603050405020304" pitchFamily="18" charset="0"/>
                <a:cs typeface="Times New Roman" panose="02020603050405020304" pitchFamily="18" charset="0"/>
              </a:rPr>
              <a:t>системи</a:t>
            </a:r>
            <a:r>
              <a:rPr lang="ru-RU" sz="2200" b="1" dirty="0" smtClean="0">
                <a:solidFill>
                  <a:srgbClr val="002060"/>
                </a:solidFill>
                <a:latin typeface="Times New Roman" panose="02020603050405020304" pitchFamily="18" charset="0"/>
                <a:cs typeface="Times New Roman" panose="02020603050405020304" pitchFamily="18" charset="0"/>
              </a:rPr>
              <a:t> </a:t>
            </a:r>
            <a:r>
              <a:rPr lang="ru-RU" sz="2200" b="1" dirty="0" err="1" smtClean="0">
                <a:solidFill>
                  <a:srgbClr val="002060"/>
                </a:solidFill>
                <a:latin typeface="Times New Roman" panose="02020603050405020304" pitchFamily="18" charset="0"/>
                <a:cs typeface="Times New Roman" panose="02020603050405020304" pitchFamily="18" charset="0"/>
              </a:rPr>
              <a:t>поглядів</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smtClean="0">
                <a:solidFill>
                  <a:srgbClr val="002060"/>
                </a:solidFill>
                <a:latin typeface="Times New Roman" panose="02020603050405020304" pitchFamily="18" charset="0"/>
                <a:cs typeface="Times New Roman" panose="02020603050405020304" pitchFamily="18" charset="0"/>
              </a:rPr>
              <a:t>на </a:t>
            </a:r>
            <a:r>
              <a:rPr lang="ru-RU" sz="2200" b="1" dirty="0" err="1" smtClean="0">
                <a:solidFill>
                  <a:srgbClr val="002060"/>
                </a:solidFill>
                <a:latin typeface="Times New Roman" panose="02020603050405020304" pitchFamily="18" charset="0"/>
                <a:cs typeface="Times New Roman" panose="02020603050405020304" pitchFamily="18" charset="0"/>
              </a:rPr>
              <a:t>теоретичні</a:t>
            </a:r>
            <a:r>
              <a:rPr lang="ru-RU" sz="2200" b="1" dirty="0" smtClean="0">
                <a:solidFill>
                  <a:srgbClr val="002060"/>
                </a:solidFill>
                <a:latin typeface="Times New Roman" panose="02020603050405020304" pitchFamily="18" charset="0"/>
                <a:cs typeface="Times New Roman" panose="02020603050405020304" pitchFamily="18" charset="0"/>
              </a:rPr>
              <a:t> та </a:t>
            </a:r>
            <a:r>
              <a:rPr lang="ru-RU" sz="2200" b="1" dirty="0" err="1" smtClean="0">
                <a:solidFill>
                  <a:srgbClr val="002060"/>
                </a:solidFill>
                <a:latin typeface="Times New Roman" panose="02020603050405020304" pitchFamily="18" charset="0"/>
                <a:cs typeface="Times New Roman" panose="02020603050405020304" pitchFamily="18" charset="0"/>
              </a:rPr>
              <a:t>технологічні</a:t>
            </a:r>
            <a:r>
              <a:rPr lang="ru-RU" sz="2200" b="1" dirty="0" smtClean="0">
                <a:solidFill>
                  <a:srgbClr val="002060"/>
                </a:solidFill>
                <a:latin typeface="Times New Roman" panose="02020603050405020304" pitchFamily="18" charset="0"/>
                <a:cs typeface="Times New Roman" panose="02020603050405020304" pitchFamily="18" charset="0"/>
              </a:rPr>
              <a:t> </a:t>
            </a:r>
            <a:r>
              <a:rPr lang="ru-RU" sz="2200" b="1" dirty="0" err="1" smtClean="0">
                <a:solidFill>
                  <a:srgbClr val="002060"/>
                </a:solidFill>
                <a:latin typeface="Times New Roman" panose="02020603050405020304" pitchFamily="18" charset="0"/>
                <a:cs typeface="Times New Roman" panose="02020603050405020304" pitchFamily="18" charset="0"/>
              </a:rPr>
              <a:t>аспекти</a:t>
            </a:r>
            <a:r>
              <a:rPr lang="ru-RU" sz="2200" b="1" dirty="0" smtClean="0">
                <a:solidFill>
                  <a:srgbClr val="002060"/>
                </a:solidFill>
                <a:latin typeface="Times New Roman" panose="02020603050405020304" pitchFamily="18" charset="0"/>
                <a:cs typeface="Times New Roman" panose="02020603050405020304" pitchFamily="18" charset="0"/>
              </a:rPr>
              <a:t> </a:t>
            </a:r>
            <a:r>
              <a:rPr lang="ru-RU" sz="2200" b="1" dirty="0" err="1" smtClean="0">
                <a:solidFill>
                  <a:srgbClr val="002060"/>
                </a:solidFill>
                <a:latin typeface="Times New Roman" panose="02020603050405020304" pitchFamily="18" charset="0"/>
                <a:cs typeface="Times New Roman" panose="02020603050405020304" pitchFamily="18" charset="0"/>
              </a:rPr>
              <a:t>проблеми</a:t>
            </a:r>
            <a:r>
              <a:rPr lang="ru-RU" sz="2200" b="1" dirty="0" smtClean="0">
                <a:solidFill>
                  <a:srgbClr val="002060"/>
                </a:solidFill>
                <a:latin typeface="Times New Roman" panose="02020603050405020304" pitchFamily="18" charset="0"/>
                <a:cs typeface="Times New Roman" panose="02020603050405020304" pitchFamily="18" charset="0"/>
              </a:rPr>
              <a:t> </a:t>
            </a:r>
            <a:r>
              <a:rPr lang="ru-RU" sz="2200" b="1" dirty="0" err="1" smtClean="0">
                <a:solidFill>
                  <a:srgbClr val="002060"/>
                </a:solidFill>
                <a:latin typeface="Times New Roman" panose="02020603050405020304" pitchFamily="18" charset="0"/>
                <a:cs typeface="Times New Roman" panose="02020603050405020304" pitchFamily="18" charset="0"/>
              </a:rPr>
              <a:t>полікультурної</a:t>
            </a:r>
            <a:r>
              <a:rPr lang="ru-RU" sz="2200" b="1" dirty="0" smtClean="0">
                <a:solidFill>
                  <a:srgbClr val="002060"/>
                </a:solidFill>
                <a:latin typeface="Times New Roman" panose="02020603050405020304" pitchFamily="18" charset="0"/>
                <a:cs typeface="Times New Roman" panose="02020603050405020304" pitchFamily="18" charset="0"/>
              </a:rPr>
              <a:t> </a:t>
            </a:r>
            <a:r>
              <a:rPr lang="ru-RU" sz="2200" b="1" dirty="0" err="1" smtClean="0">
                <a:solidFill>
                  <a:srgbClr val="002060"/>
                </a:solidFill>
                <a:latin typeface="Times New Roman" panose="02020603050405020304" pitchFamily="18" charset="0"/>
                <a:cs typeface="Times New Roman" panose="02020603050405020304" pitchFamily="18" charset="0"/>
              </a:rPr>
              <a:t>освіти</a:t>
            </a:r>
            <a:r>
              <a:rPr lang="ru-RU" sz="2200" b="1" dirty="0" smtClean="0">
                <a:solidFill>
                  <a:srgbClr val="002060"/>
                </a:solidFill>
                <a:latin typeface="Times New Roman" panose="02020603050405020304" pitchFamily="18" charset="0"/>
                <a:cs typeface="Times New Roman" panose="02020603050405020304" pitchFamily="18" charset="0"/>
              </a:rPr>
              <a:t> в </a:t>
            </a:r>
            <a:r>
              <a:rPr lang="ru-RU" sz="2200" b="1" dirty="0" err="1" smtClean="0">
                <a:solidFill>
                  <a:srgbClr val="002060"/>
                </a:solidFill>
                <a:latin typeface="Times New Roman" panose="02020603050405020304" pitchFamily="18" charset="0"/>
                <a:cs typeface="Times New Roman" panose="02020603050405020304" pitchFamily="18" charset="0"/>
              </a:rPr>
              <a:t>контексті</a:t>
            </a:r>
            <a:r>
              <a:rPr lang="ru-RU" sz="2200" b="1" dirty="0" smtClean="0">
                <a:solidFill>
                  <a:srgbClr val="002060"/>
                </a:solidFill>
                <a:latin typeface="Times New Roman" panose="02020603050405020304" pitchFamily="18" charset="0"/>
                <a:cs typeface="Times New Roman" panose="02020603050405020304" pitchFamily="18" charset="0"/>
              </a:rPr>
              <a:t> </a:t>
            </a:r>
            <a:r>
              <a:rPr lang="ru-RU" sz="2200" b="1" dirty="0" err="1" smtClean="0">
                <a:solidFill>
                  <a:srgbClr val="002060"/>
                </a:solidFill>
                <a:latin typeface="Times New Roman" panose="02020603050405020304" pitchFamily="18" charset="0"/>
                <a:cs typeface="Times New Roman" panose="02020603050405020304" pitchFamily="18" charset="0"/>
              </a:rPr>
              <a:t>сучасних</a:t>
            </a:r>
            <a:r>
              <a:rPr lang="ru-RU" sz="2200" b="1" dirty="0" smtClean="0">
                <a:solidFill>
                  <a:srgbClr val="002060"/>
                </a:solidFill>
                <a:latin typeface="Times New Roman" panose="02020603050405020304" pitchFamily="18" charset="0"/>
                <a:cs typeface="Times New Roman" panose="02020603050405020304" pitchFamily="18" charset="0"/>
              </a:rPr>
              <a:t> </a:t>
            </a:r>
            <a:r>
              <a:rPr lang="ru-RU" sz="2200" b="1" dirty="0" err="1" smtClean="0">
                <a:solidFill>
                  <a:srgbClr val="002060"/>
                </a:solidFill>
                <a:latin typeface="Times New Roman" panose="02020603050405020304" pitchFamily="18" charset="0"/>
                <a:cs typeface="Times New Roman" panose="02020603050405020304" pitchFamily="18" charset="0"/>
              </a:rPr>
              <a:t>концепцій</a:t>
            </a:r>
            <a:r>
              <a:rPr lang="ru-RU" sz="2200" b="1" dirty="0" smtClean="0">
                <a:solidFill>
                  <a:srgbClr val="002060"/>
                </a:solidFill>
                <a:latin typeface="Times New Roman" panose="02020603050405020304" pitchFamily="18" charset="0"/>
                <a:cs typeface="Times New Roman" panose="02020603050405020304" pitchFamily="18" charset="0"/>
              </a:rPr>
              <a:t> </a:t>
            </a:r>
            <a:r>
              <a:rPr lang="ru-RU" sz="2200" b="1" dirty="0" err="1" smtClean="0">
                <a:solidFill>
                  <a:srgbClr val="002060"/>
                </a:solidFill>
                <a:latin typeface="Times New Roman" panose="02020603050405020304" pitchFamily="18" charset="0"/>
                <a:cs typeface="Times New Roman" panose="02020603050405020304" pitchFamily="18" charset="0"/>
              </a:rPr>
              <a:t>гуманітарного</a:t>
            </a:r>
            <a:r>
              <a:rPr lang="ru-RU" sz="2200" b="1" dirty="0" smtClean="0">
                <a:solidFill>
                  <a:srgbClr val="002060"/>
                </a:solidFill>
                <a:latin typeface="Times New Roman" panose="02020603050405020304" pitchFamily="18" charset="0"/>
                <a:cs typeface="Times New Roman" panose="02020603050405020304" pitchFamily="18" charset="0"/>
              </a:rPr>
              <a:t> </a:t>
            </a:r>
            <a:r>
              <a:rPr lang="ru-RU" sz="2200" b="1" dirty="0" err="1" smtClean="0">
                <a:solidFill>
                  <a:srgbClr val="002060"/>
                </a:solidFill>
                <a:latin typeface="Times New Roman" panose="02020603050405020304" pitchFamily="18" charset="0"/>
                <a:cs typeface="Times New Roman" panose="02020603050405020304" pitchFamily="18" charset="0"/>
              </a:rPr>
              <a:t>наукового</a:t>
            </a:r>
            <a:r>
              <a:rPr lang="ru-RU" sz="2200" b="1" dirty="0" smtClean="0">
                <a:solidFill>
                  <a:srgbClr val="002060"/>
                </a:solidFill>
                <a:latin typeface="Times New Roman" panose="02020603050405020304" pitchFamily="18" charset="0"/>
                <a:cs typeface="Times New Roman" panose="02020603050405020304" pitchFamily="18" charset="0"/>
              </a:rPr>
              <a:t> дискурсу.</a:t>
            </a:r>
            <a:br>
              <a:rPr lang="ru-RU" sz="2200" b="1" dirty="0" smtClean="0">
                <a:solidFill>
                  <a:srgbClr val="002060"/>
                </a:solidFill>
                <a:latin typeface="Times New Roman" panose="02020603050405020304" pitchFamily="18" charset="0"/>
                <a:cs typeface="Times New Roman" panose="02020603050405020304" pitchFamily="18" charset="0"/>
              </a:rPr>
            </a:br>
            <a:r>
              <a:rPr lang="ru-RU" sz="2200" b="1" dirty="0" err="1" smtClean="0">
                <a:solidFill>
                  <a:srgbClr val="C00000"/>
                </a:solidFill>
                <a:latin typeface="Times New Roman" panose="02020603050405020304" pitchFamily="18" charset="0"/>
                <a:cs typeface="Times New Roman" panose="02020603050405020304" pitchFamily="18" charset="0"/>
              </a:rPr>
              <a:t>Основними</a:t>
            </a:r>
            <a:r>
              <a:rPr lang="ru-RU" sz="2200" b="1" dirty="0" smtClean="0">
                <a:solidFill>
                  <a:srgbClr val="C00000"/>
                </a:solidFill>
                <a:latin typeface="Times New Roman" panose="02020603050405020304" pitchFamily="18" charset="0"/>
                <a:cs typeface="Times New Roman" panose="02020603050405020304" pitchFamily="18" charset="0"/>
              </a:rPr>
              <a:t> </a:t>
            </a:r>
            <a:r>
              <a:rPr lang="ru-RU" sz="2200" b="1" dirty="0" err="1" smtClean="0">
                <a:solidFill>
                  <a:srgbClr val="C00000"/>
                </a:solidFill>
                <a:latin typeface="Times New Roman" panose="02020603050405020304" pitchFamily="18" charset="0"/>
                <a:cs typeface="Times New Roman" panose="02020603050405020304" pitchFamily="18" charset="0"/>
              </a:rPr>
              <a:t>завданнями</a:t>
            </a:r>
            <a:r>
              <a:rPr lang="ru-RU" sz="2200" b="1" dirty="0" smtClean="0">
                <a:solidFill>
                  <a:srgbClr val="C00000"/>
                </a:solidFill>
                <a:latin typeface="Times New Roman" panose="02020603050405020304" pitchFamily="18" charset="0"/>
                <a:cs typeface="Times New Roman" panose="02020603050405020304" pitchFamily="18" charset="0"/>
              </a:rPr>
              <a:t> </a:t>
            </a:r>
            <a:r>
              <a:rPr lang="ru-RU" sz="2000" b="1" dirty="0" smtClean="0">
                <a:solidFill>
                  <a:srgbClr val="C00000"/>
                </a:solidFill>
                <a:latin typeface="Times New Roman" panose="02020603050405020304" pitchFamily="18" charset="0"/>
                <a:cs typeface="Times New Roman" panose="02020603050405020304" pitchFamily="18" charset="0"/>
              </a:rPr>
              <a:t>є </a:t>
            </a:r>
            <a:r>
              <a:rPr lang="ru-RU" sz="2000" b="1" dirty="0" err="1" smtClean="0">
                <a:solidFill>
                  <a:srgbClr val="002060"/>
                </a:solidFill>
                <a:latin typeface="Times New Roman" panose="02020603050405020304" pitchFamily="18" charset="0"/>
                <a:cs typeface="Times New Roman" panose="02020603050405020304" pitchFamily="18" charset="0"/>
              </a:rPr>
              <a:t>формування</a:t>
            </a:r>
            <a:r>
              <a:rPr lang="ru-RU" sz="2000" b="1" dirty="0" smtClean="0">
                <a:solidFill>
                  <a:srgbClr val="002060"/>
                </a:solidFill>
                <a:latin typeface="Times New Roman" panose="02020603050405020304" pitchFamily="18" charset="0"/>
                <a:cs typeface="Times New Roman" panose="02020603050405020304" pitchFamily="18" charset="0"/>
              </a:rPr>
              <a:t> у </a:t>
            </a:r>
            <a:r>
              <a:rPr lang="ru-RU" sz="2000" b="1" dirty="0" err="1" smtClean="0">
                <a:solidFill>
                  <a:srgbClr val="002060"/>
                </a:solidFill>
                <a:latin typeface="Times New Roman" panose="02020603050405020304" pitchFamily="18" charset="0"/>
                <a:cs typeface="Times New Roman" panose="02020603050405020304" pitchFamily="18" charset="0"/>
              </a:rPr>
              <a:t>студентів</a:t>
            </a:r>
            <a:r>
              <a:rPr lang="ru-RU" sz="2000" b="1" dirty="0" smtClean="0">
                <a:solidFill>
                  <a:srgbClr val="002060"/>
                </a:solidFill>
                <a:latin typeface="Times New Roman" panose="02020603050405020304" pitchFamily="18" charset="0"/>
                <a:cs typeface="Times New Roman" panose="02020603050405020304" pitchFamily="18" charset="0"/>
              </a:rPr>
              <a:t> таких компетентностей:</a:t>
            </a:r>
            <a:br>
              <a:rPr lang="ru-RU" sz="2000" b="1" dirty="0" smtClean="0">
                <a:solidFill>
                  <a:srgbClr val="002060"/>
                </a:solidFill>
                <a:latin typeface="Times New Roman" panose="02020603050405020304" pitchFamily="18" charset="0"/>
                <a:cs typeface="Times New Roman" panose="02020603050405020304" pitchFamily="18" charset="0"/>
              </a:rPr>
            </a:br>
            <a:r>
              <a:rPr lang="ru-RU" sz="2000" b="1" i="1" dirty="0" err="1">
                <a:solidFill>
                  <a:srgbClr val="C00000"/>
                </a:solidFill>
                <a:latin typeface="Times New Roman" panose="02020603050405020304" pitchFamily="18" charset="0"/>
                <a:cs typeface="Times New Roman" panose="02020603050405020304" pitchFamily="18" charset="0"/>
              </a:rPr>
              <a:t>загальні</a:t>
            </a:r>
            <a:r>
              <a:rPr lang="ru-RU" sz="2000" b="1" i="1" dirty="0">
                <a:solidFill>
                  <a:srgbClr val="C00000"/>
                </a:solidFill>
                <a:latin typeface="Times New Roman" panose="02020603050405020304" pitchFamily="18" charset="0"/>
                <a:cs typeface="Times New Roman" panose="02020603050405020304" pitchFamily="18" charset="0"/>
              </a:rPr>
              <a:t>:</a:t>
            </a: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smtClean="0">
                <a:solidFill>
                  <a:srgbClr val="002060"/>
                </a:solidFill>
                <a:latin typeface="Times New Roman" panose="02020603050405020304" pitchFamily="18" charset="0"/>
                <a:cs typeface="Times New Roman" panose="02020603050405020304" pitchFamily="18" charset="0"/>
              </a:rPr>
              <a:t>-</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поінформованість</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a:solidFill>
                  <a:srgbClr val="002060"/>
                </a:solidFill>
                <a:latin typeface="Times New Roman" panose="02020603050405020304" pitchFamily="18" charset="0"/>
                <a:cs typeface="Times New Roman" panose="02020603050405020304" pitchFamily="18" charset="0"/>
              </a:rPr>
              <a:t>в </a:t>
            </a:r>
            <a:r>
              <a:rPr lang="ru-RU" sz="2000" b="1" dirty="0" err="1">
                <a:solidFill>
                  <a:srgbClr val="002060"/>
                </a:solidFill>
                <a:latin typeface="Times New Roman" panose="02020603050405020304" pitchFamily="18" charset="0"/>
                <a:cs typeface="Times New Roman" panose="02020603050405020304" pitchFamily="18" charset="0"/>
              </a:rPr>
              <a:t>історико-культурній</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своєрідності</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змісту</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поняття</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smtClean="0">
                <a:solidFill>
                  <a:srgbClr val="002060"/>
                </a:solidFill>
                <a:latin typeface="Times New Roman" panose="02020603050405020304" pitchFamily="18" charset="0"/>
                <a:cs typeface="Times New Roman" panose="02020603050405020304" pitchFamily="18" charset="0"/>
              </a:rPr>
              <a:t>«</a:t>
            </a:r>
            <a:r>
              <a:rPr lang="ru-RU" sz="2000" b="1" dirty="0" err="1" smtClean="0">
                <a:solidFill>
                  <a:srgbClr val="002060"/>
                </a:solidFill>
                <a:latin typeface="Times New Roman" panose="02020603050405020304" pitchFamily="18" charset="0"/>
                <a:cs typeface="Times New Roman" panose="02020603050405020304" pitchFamily="18" charset="0"/>
              </a:rPr>
              <a:t>полікультурна</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освіта</a:t>
            </a:r>
            <a:r>
              <a:rPr lang="ru-RU" sz="2000" b="1" dirty="0" smtClean="0">
                <a:solidFill>
                  <a:srgbClr val="002060"/>
                </a:solidFill>
                <a:latin typeface="Times New Roman" panose="02020603050405020304" pitchFamily="18" charset="0"/>
                <a:cs typeface="Times New Roman" panose="02020603050405020304" pitchFamily="18" charset="0"/>
              </a:rPr>
              <a:t>»;</a:t>
            </a:r>
            <a:br>
              <a:rPr lang="ru-RU" sz="2000" b="1" dirty="0" smtClean="0">
                <a:solidFill>
                  <a:srgbClr val="002060"/>
                </a:solidFill>
                <a:latin typeface="Times New Roman" panose="02020603050405020304" pitchFamily="18" charset="0"/>
                <a:cs typeface="Times New Roman" panose="02020603050405020304" pitchFamily="18" charset="0"/>
              </a:rPr>
            </a:b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усвідомлення</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необхідності</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цінування</a:t>
            </a:r>
            <a:r>
              <a:rPr lang="ru-RU" sz="2000" b="1" dirty="0" smtClean="0">
                <a:solidFill>
                  <a:srgbClr val="002060"/>
                </a:solidFill>
                <a:latin typeface="Times New Roman" panose="02020603050405020304" pitchFamily="18" charset="0"/>
                <a:cs typeface="Times New Roman" panose="02020603050405020304" pitchFamily="18" charset="0"/>
              </a:rPr>
              <a:t> та </a:t>
            </a:r>
            <a:r>
              <a:rPr lang="ru-RU" sz="2000" b="1" dirty="0" err="1" smtClean="0">
                <a:solidFill>
                  <a:srgbClr val="002060"/>
                </a:solidFill>
                <a:latin typeface="Times New Roman" panose="02020603050405020304" pitchFamily="18" charset="0"/>
                <a:cs typeface="Times New Roman" panose="02020603050405020304" pitchFamily="18" charset="0"/>
              </a:rPr>
              <a:t>поваги</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різноманітності</a:t>
            </a:r>
            <a:r>
              <a:rPr lang="ru-RU" sz="2000" b="1" dirty="0" smtClean="0">
                <a:solidFill>
                  <a:srgbClr val="002060"/>
                </a:solidFill>
                <a:latin typeface="Times New Roman" panose="02020603050405020304" pitchFamily="18" charset="0"/>
                <a:cs typeface="Times New Roman" panose="02020603050405020304" pitchFamily="18" charset="0"/>
              </a:rPr>
              <a:t> та </a:t>
            </a:r>
            <a:r>
              <a:rPr lang="ru-RU" sz="2000" b="1" dirty="0" err="1" smtClean="0">
                <a:solidFill>
                  <a:srgbClr val="002060"/>
                </a:solidFill>
                <a:latin typeface="Times New Roman" panose="02020603050405020304" pitchFamily="18" charset="0"/>
                <a:cs typeface="Times New Roman" panose="02020603050405020304" pitchFamily="18" charset="0"/>
              </a:rPr>
              <a:t>мультикультурності</a:t>
            </a:r>
            <a:r>
              <a:rPr lang="ru-RU" sz="2000" b="1" dirty="0" smtClean="0">
                <a:solidFill>
                  <a:srgbClr val="002060"/>
                </a:solidFill>
                <a:latin typeface="Times New Roman" panose="02020603050405020304" pitchFamily="18" charset="0"/>
                <a:cs typeface="Times New Roman" panose="02020603050405020304" pitchFamily="18" charset="0"/>
              </a:rPr>
              <a:t>;</a:t>
            </a:r>
            <a:r>
              <a:rPr lang="ru-RU" sz="2000" b="1" dirty="0">
                <a:solidFill>
                  <a:srgbClr val="002060"/>
                </a:solidFill>
                <a:latin typeface="Times New Roman" panose="02020603050405020304" pitchFamily="18" charset="0"/>
                <a:cs typeface="Times New Roman" panose="02020603050405020304" pitchFamily="18" charset="0"/>
              </a:rPr>
              <a:t/>
            </a:r>
            <a:br>
              <a:rPr lang="ru-RU" sz="2000" b="1" dirty="0">
                <a:solidFill>
                  <a:srgbClr val="002060"/>
                </a:solidFill>
                <a:latin typeface="Times New Roman" panose="02020603050405020304" pitchFamily="18" charset="0"/>
                <a:cs typeface="Times New Roman" panose="02020603050405020304" pitchFamily="18" charset="0"/>
              </a:rPr>
            </a:b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здатність</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діяти</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соціально</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відповідально</a:t>
            </a:r>
            <a:r>
              <a:rPr lang="ru-RU" sz="2000" b="1" dirty="0" smtClean="0">
                <a:solidFill>
                  <a:srgbClr val="002060"/>
                </a:solidFill>
                <a:latin typeface="Times New Roman" panose="02020603050405020304" pitchFamily="18" charset="0"/>
                <a:cs typeface="Times New Roman" panose="02020603050405020304" pitchFamily="18" charset="0"/>
              </a:rPr>
              <a:t> та </a:t>
            </a:r>
            <a:r>
              <a:rPr lang="ru-RU" sz="2000" b="1" dirty="0" err="1" smtClean="0">
                <a:solidFill>
                  <a:srgbClr val="002060"/>
                </a:solidFill>
                <a:latin typeface="Times New Roman" panose="02020603050405020304" pitchFamily="18" charset="0"/>
                <a:cs typeface="Times New Roman" panose="02020603050405020304" pitchFamily="18" charset="0"/>
              </a:rPr>
              <a:t>свідомо</a:t>
            </a:r>
            <a:r>
              <a:rPr lang="ru-RU" sz="2000" b="1" dirty="0" smtClean="0">
                <a:solidFill>
                  <a:srgbClr val="002060"/>
                </a:solidFill>
                <a:latin typeface="Times New Roman" panose="02020603050405020304" pitchFamily="18" charset="0"/>
                <a:cs typeface="Times New Roman" panose="02020603050405020304" pitchFamily="18" charset="0"/>
              </a:rPr>
              <a:t> у </a:t>
            </a:r>
            <a:r>
              <a:rPr lang="ru-RU" sz="2000" b="1" dirty="0" err="1" smtClean="0">
                <a:solidFill>
                  <a:srgbClr val="002060"/>
                </a:solidFill>
                <a:latin typeface="Times New Roman" panose="02020603050405020304" pitchFamily="18" charset="0"/>
                <a:cs typeface="Times New Roman" panose="02020603050405020304" pitchFamily="18" charset="0"/>
              </a:rPr>
              <a:t>ситуаціях</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полікультурної</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взаємодії</a:t>
            </a:r>
            <a:r>
              <a:rPr lang="ru-RU" sz="2000" b="1" dirty="0" smtClean="0">
                <a:solidFill>
                  <a:srgbClr val="002060"/>
                </a:solidFill>
                <a:latin typeface="Times New Roman" panose="02020603050405020304" pitchFamily="18" charset="0"/>
                <a:cs typeface="Times New Roman" panose="02020603050405020304" pitchFamily="18" charset="0"/>
              </a:rPr>
              <a:t>;</a:t>
            </a:r>
            <a:r>
              <a:rPr lang="ru-RU" sz="2000" b="1" dirty="0">
                <a:solidFill>
                  <a:srgbClr val="002060"/>
                </a:solidFill>
                <a:latin typeface="Times New Roman" panose="02020603050405020304" pitchFamily="18" charset="0"/>
                <a:cs typeface="Times New Roman" panose="02020603050405020304" pitchFamily="18" charset="0"/>
              </a:rPr>
              <a:t/>
            </a:r>
            <a:br>
              <a:rPr lang="ru-RU" sz="2000" b="1" dirty="0">
                <a:solidFill>
                  <a:srgbClr val="002060"/>
                </a:solidFill>
                <a:latin typeface="Times New Roman" panose="02020603050405020304" pitchFamily="18" charset="0"/>
                <a:cs typeface="Times New Roman" panose="02020603050405020304" pitchFamily="18" charset="0"/>
              </a:rPr>
            </a:b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здатність</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проведення</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досліджень</a:t>
            </a:r>
            <a:r>
              <a:rPr lang="ru-RU" sz="2000" b="1" dirty="0" smtClean="0">
                <a:solidFill>
                  <a:srgbClr val="002060"/>
                </a:solidFill>
                <a:latin typeface="Times New Roman" panose="02020603050405020304" pitchFamily="18" charset="0"/>
                <a:cs typeface="Times New Roman" panose="02020603050405020304" pitchFamily="18" charset="0"/>
              </a:rPr>
              <a:t> на </a:t>
            </a:r>
            <a:r>
              <a:rPr lang="ru-RU" sz="2000" b="1" dirty="0" err="1" smtClean="0">
                <a:solidFill>
                  <a:srgbClr val="002060"/>
                </a:solidFill>
                <a:latin typeface="Times New Roman" panose="02020603050405020304" pitchFamily="18" charset="0"/>
                <a:cs typeface="Times New Roman" panose="02020603050405020304" pitchFamily="18" charset="0"/>
              </a:rPr>
              <a:t>відповідному</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рівні</a:t>
            </a:r>
            <a:r>
              <a:rPr lang="ru-RU" sz="2000" b="1" dirty="0" smtClean="0">
                <a:solidFill>
                  <a:srgbClr val="002060"/>
                </a:solidFill>
                <a:latin typeface="Times New Roman" panose="02020603050405020304" pitchFamily="18" charset="0"/>
                <a:cs typeface="Times New Roman" panose="02020603050405020304" pitchFamily="18" charset="0"/>
              </a:rPr>
              <a:t> з </a:t>
            </a:r>
            <a:r>
              <a:rPr lang="ru-RU" sz="2000" b="1" dirty="0" err="1" smtClean="0">
                <a:solidFill>
                  <a:srgbClr val="002060"/>
                </a:solidFill>
                <a:latin typeface="Times New Roman" panose="02020603050405020304" pitchFamily="18" charset="0"/>
                <a:cs typeface="Times New Roman" panose="02020603050405020304" pitchFamily="18" charset="0"/>
              </a:rPr>
              <a:t>теоретичних</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або</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практичних</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аспектів</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полікультурної</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освіти</a:t>
            </a:r>
            <a:r>
              <a:rPr lang="ru-RU" sz="2000" b="1" dirty="0" smtClean="0">
                <a:solidFill>
                  <a:srgbClr val="002060"/>
                </a:solidFill>
                <a:latin typeface="Times New Roman" panose="02020603050405020304" pitchFamily="18" charset="0"/>
                <a:cs typeface="Times New Roman" panose="02020603050405020304" pitchFamily="18" charset="0"/>
              </a:rPr>
              <a:t>;</a:t>
            </a:r>
            <a:br>
              <a:rPr lang="ru-RU" sz="2000" b="1" dirty="0" smtClean="0">
                <a:solidFill>
                  <a:srgbClr val="002060"/>
                </a:solidFill>
                <a:latin typeface="Times New Roman" panose="02020603050405020304" pitchFamily="18" charset="0"/>
                <a:cs typeface="Times New Roman" panose="02020603050405020304" pitchFamily="18" charset="0"/>
              </a:rPr>
            </a:b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i="1" dirty="0" err="1" smtClean="0">
                <a:solidFill>
                  <a:srgbClr val="C00000"/>
                </a:solidFill>
                <a:latin typeface="Times New Roman" panose="02020603050405020304" pitchFamily="18" charset="0"/>
                <a:cs typeface="Times New Roman" panose="02020603050405020304" pitchFamily="18" charset="0"/>
              </a:rPr>
              <a:t>спеціальні</a:t>
            </a:r>
            <a:r>
              <a:rPr lang="ru-RU" sz="2000" b="1" i="1" dirty="0">
                <a:solidFill>
                  <a:srgbClr val="C00000"/>
                </a:solidFill>
                <a:latin typeface="Times New Roman" panose="02020603050405020304" pitchFamily="18" charset="0"/>
                <a:cs typeface="Times New Roman" panose="02020603050405020304" pitchFamily="18" charset="0"/>
              </a:rPr>
              <a:t>:</a:t>
            </a:r>
            <a:r>
              <a:rPr lang="ru-RU" sz="2000" b="1" dirty="0">
                <a:solidFill>
                  <a:srgbClr val="7030A0"/>
                </a:solidFill>
                <a:latin typeface="Times New Roman" panose="02020603050405020304" pitchFamily="18" charset="0"/>
                <a:cs typeface="Times New Roman" panose="02020603050405020304" pitchFamily="18" charset="0"/>
              </a:rPr>
              <a:t/>
            </a:r>
            <a:br>
              <a:rPr lang="ru-RU" sz="2000" b="1" dirty="0">
                <a:solidFill>
                  <a:srgbClr val="7030A0"/>
                </a:solidFill>
                <a:latin typeface="Times New Roman" panose="02020603050405020304" pitchFamily="18" charset="0"/>
                <a:cs typeface="Times New Roman" panose="02020603050405020304" pitchFamily="18" charset="0"/>
              </a:rPr>
            </a:br>
            <a:r>
              <a:rPr lang="ru-RU" sz="2000" b="1" dirty="0">
                <a:solidFill>
                  <a:srgbClr val="7030A0"/>
                </a:solidFill>
                <a:latin typeface="Times New Roman" panose="02020603050405020304" pitchFamily="18" charset="0"/>
                <a:cs typeface="Times New Roman" panose="02020603050405020304" pitchFamily="18" charset="0"/>
              </a:rPr>
              <a:t>-        </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a:solidFill>
                  <a:srgbClr val="002060"/>
                </a:solidFill>
                <a:latin typeface="Times New Roman" panose="02020603050405020304" pitchFamily="18" charset="0"/>
                <a:cs typeface="Times New Roman" panose="02020603050405020304" pitchFamily="18" charset="0"/>
              </a:rPr>
              <a:t>вміння</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організовувати</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освітній</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процес</a:t>
            </a:r>
            <a:r>
              <a:rPr lang="ru-RU" sz="2000" b="1" dirty="0" smtClean="0">
                <a:solidFill>
                  <a:srgbClr val="002060"/>
                </a:solidFill>
                <a:latin typeface="Times New Roman" panose="02020603050405020304" pitchFamily="18" charset="0"/>
                <a:cs typeface="Times New Roman" panose="02020603050405020304" pitchFamily="18" charset="0"/>
              </a:rPr>
              <a:t> у </a:t>
            </a:r>
            <a:r>
              <a:rPr lang="ru-RU" sz="2000" b="1" dirty="0" err="1" smtClean="0">
                <a:solidFill>
                  <a:srgbClr val="002060"/>
                </a:solidFill>
                <a:latin typeface="Times New Roman" panose="02020603050405020304" pitchFamily="18" charset="0"/>
                <a:cs typeface="Times New Roman" panose="02020603050405020304" pitchFamily="18" charset="0"/>
              </a:rPr>
              <a:t>відповідних</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групах</a:t>
            </a:r>
            <a:r>
              <a:rPr lang="ru-RU" sz="2000" b="1" dirty="0" smtClean="0">
                <a:solidFill>
                  <a:srgbClr val="002060"/>
                </a:solidFill>
                <a:latin typeface="Times New Roman" panose="02020603050405020304" pitchFamily="18" charset="0"/>
                <a:cs typeface="Times New Roman" panose="02020603050405020304" pitchFamily="18" charset="0"/>
              </a:rPr>
              <a:t> закладу </a:t>
            </a:r>
            <a:r>
              <a:rPr lang="ru-RU" sz="2000" b="1" dirty="0" err="1" smtClean="0">
                <a:solidFill>
                  <a:srgbClr val="002060"/>
                </a:solidFill>
                <a:latin typeface="Times New Roman" panose="02020603050405020304" pitchFamily="18" charset="0"/>
                <a:cs typeface="Times New Roman" panose="02020603050405020304" pitchFamily="18" charset="0"/>
              </a:rPr>
              <a:t>дошкільної</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освіти</a:t>
            </a:r>
            <a:r>
              <a:rPr lang="ru-RU" sz="2000" b="1" dirty="0" smtClean="0">
                <a:solidFill>
                  <a:srgbClr val="002060"/>
                </a:solidFill>
                <a:latin typeface="Times New Roman" panose="02020603050405020304" pitchFamily="18" charset="0"/>
                <a:cs typeface="Times New Roman" panose="02020603050405020304" pitchFamily="18" charset="0"/>
              </a:rPr>
              <a:t> з </a:t>
            </a:r>
            <a:r>
              <a:rPr lang="ru-RU" sz="2000" b="1" dirty="0" err="1" smtClean="0">
                <a:solidFill>
                  <a:srgbClr val="002060"/>
                </a:solidFill>
                <a:latin typeface="Times New Roman" panose="02020603050405020304" pitchFamily="18" charset="0"/>
                <a:cs typeface="Times New Roman" panose="02020603050405020304" pitchFamily="18" charset="0"/>
              </a:rPr>
              <a:t>використанням</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сучасних</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технологій</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становлення</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мультикультурної</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особистості</a:t>
            </a:r>
            <a:r>
              <a:rPr lang="ru-RU" sz="2000" b="1" dirty="0" smtClean="0">
                <a:solidFill>
                  <a:srgbClr val="002060"/>
                </a:solidFill>
                <a:latin typeface="Times New Roman" panose="02020603050405020304" pitchFamily="18" charset="0"/>
                <a:cs typeface="Times New Roman" panose="02020603050405020304" pitchFamily="18" charset="0"/>
              </a:rPr>
              <a:t>;</a:t>
            </a:r>
            <a:r>
              <a:rPr lang="ru-RU" sz="2000" b="1" dirty="0">
                <a:solidFill>
                  <a:srgbClr val="002060"/>
                </a:solidFill>
                <a:latin typeface="Times New Roman" panose="02020603050405020304" pitchFamily="18" charset="0"/>
                <a:cs typeface="Times New Roman" panose="02020603050405020304" pitchFamily="18" charset="0"/>
              </a:rPr>
              <a:t/>
            </a:r>
            <a:br>
              <a:rPr lang="ru-RU" sz="2000" b="1" dirty="0">
                <a:solidFill>
                  <a:srgbClr val="002060"/>
                </a:solidFill>
                <a:latin typeface="Times New Roman" panose="02020603050405020304" pitchFamily="18" charset="0"/>
                <a:cs typeface="Times New Roman" panose="02020603050405020304" pitchFamily="18" charset="0"/>
              </a:rPr>
            </a:b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здатність</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здійснювати</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методичний</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супровід</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освітньої</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діяльності</a:t>
            </a:r>
            <a:r>
              <a:rPr lang="ru-RU" sz="2000" b="1" dirty="0" smtClean="0">
                <a:solidFill>
                  <a:srgbClr val="002060"/>
                </a:solidFill>
                <a:latin typeface="Times New Roman" panose="02020603050405020304" pitchFamily="18" charset="0"/>
                <a:cs typeface="Times New Roman" panose="02020603050405020304" pitchFamily="18" charset="0"/>
              </a:rPr>
              <a:t> закладу </a:t>
            </a:r>
            <a:r>
              <a:rPr lang="ru-RU" sz="2000" b="1" dirty="0" err="1" smtClean="0">
                <a:solidFill>
                  <a:srgbClr val="002060"/>
                </a:solidFill>
                <a:latin typeface="Times New Roman" panose="02020603050405020304" pitchFamily="18" charset="0"/>
                <a:cs typeface="Times New Roman" panose="02020603050405020304" pitchFamily="18" charset="0"/>
              </a:rPr>
              <a:t>дошкільної</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освіти</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щодо</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виховання</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міжетнічної</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толерантності</a:t>
            </a:r>
            <a:r>
              <a:rPr lang="ru-RU" sz="2000" b="1" dirty="0" smtClean="0">
                <a:solidFill>
                  <a:srgbClr val="002060"/>
                </a:solidFill>
                <a:latin typeface="Times New Roman" panose="02020603050405020304" pitchFamily="18" charset="0"/>
                <a:cs typeface="Times New Roman" panose="02020603050405020304" pitchFamily="18" charset="0"/>
              </a:rPr>
              <a:t>;</a:t>
            </a:r>
            <a:r>
              <a:rPr lang="ru-RU" sz="2000" b="1" dirty="0">
                <a:solidFill>
                  <a:srgbClr val="002060"/>
                </a:solidFill>
                <a:latin typeface="Times New Roman" panose="02020603050405020304" pitchFamily="18" charset="0"/>
                <a:cs typeface="Times New Roman" panose="02020603050405020304" pitchFamily="18" charset="0"/>
              </a:rPr>
              <a:t/>
            </a:r>
            <a:br>
              <a:rPr lang="ru-RU" sz="2000" b="1" dirty="0">
                <a:solidFill>
                  <a:srgbClr val="002060"/>
                </a:solidFill>
                <a:latin typeface="Times New Roman" panose="02020603050405020304" pitchFamily="18" charset="0"/>
                <a:cs typeface="Times New Roman" panose="02020603050405020304" pitchFamily="18" charset="0"/>
              </a:rPr>
            </a:b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готовність</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здійснювати</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просвітницьку</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діяльність</a:t>
            </a:r>
            <a:r>
              <a:rPr lang="ru-RU" sz="2000" b="1" dirty="0" smtClean="0">
                <a:solidFill>
                  <a:srgbClr val="002060"/>
                </a:solidFill>
                <a:latin typeface="Times New Roman" panose="02020603050405020304" pitchFamily="18" charset="0"/>
                <a:cs typeface="Times New Roman" panose="02020603050405020304" pitchFamily="18" charset="0"/>
              </a:rPr>
              <a:t> з </a:t>
            </a:r>
            <a:r>
              <a:rPr lang="ru-RU" sz="2000" b="1" dirty="0" err="1" smtClean="0">
                <a:solidFill>
                  <a:srgbClr val="002060"/>
                </a:solidFill>
                <a:latin typeface="Times New Roman" panose="02020603050405020304" pitchFamily="18" charset="0"/>
                <a:cs typeface="Times New Roman" panose="02020603050405020304" pitchFamily="18" charset="0"/>
              </a:rPr>
              <a:t>урахуванням</a:t>
            </a:r>
            <a:r>
              <a:rPr lang="ru-RU" sz="2000" b="1" dirty="0" smtClean="0">
                <a:solidFill>
                  <a:srgbClr val="002060"/>
                </a:solidFill>
                <a:latin typeface="Times New Roman" panose="02020603050405020304" pitchFamily="18" charset="0"/>
                <a:cs typeface="Times New Roman" panose="02020603050405020304" pitchFamily="18" charset="0"/>
              </a:rPr>
              <a:t> мети, </a:t>
            </a:r>
            <a:r>
              <a:rPr lang="ru-RU" sz="2000" b="1" dirty="0" err="1" smtClean="0">
                <a:solidFill>
                  <a:srgbClr val="002060"/>
                </a:solidFill>
                <a:latin typeface="Times New Roman" panose="02020603050405020304" pitchFamily="18" charset="0"/>
                <a:cs typeface="Times New Roman" panose="02020603050405020304" pitchFamily="18" charset="0"/>
              </a:rPr>
              <a:t>завдань</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структури</a:t>
            </a:r>
            <a:r>
              <a:rPr lang="ru-RU" sz="2000" b="1" dirty="0" smtClean="0">
                <a:solidFill>
                  <a:srgbClr val="002060"/>
                </a:solidFill>
                <a:latin typeface="Times New Roman" panose="02020603050405020304" pitchFamily="18" charset="0"/>
                <a:cs typeface="Times New Roman" panose="02020603050405020304" pitchFamily="18" charset="0"/>
              </a:rPr>
              <a:t> та </a:t>
            </a:r>
            <a:r>
              <a:rPr lang="ru-RU" sz="2000" b="1" dirty="0" err="1" smtClean="0">
                <a:solidFill>
                  <a:srgbClr val="002060"/>
                </a:solidFill>
                <a:latin typeface="Times New Roman" panose="02020603050405020304" pitchFamily="18" charset="0"/>
                <a:cs typeface="Times New Roman" panose="02020603050405020304" pitchFamily="18" charset="0"/>
              </a:rPr>
              <a:t>основних</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принципів</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полікультурної</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освіти</a:t>
            </a: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щодо</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підвищення</a:t>
            </a:r>
            <a:r>
              <a:rPr lang="ru-RU" sz="2000" b="1" dirty="0" smtClean="0">
                <a:solidFill>
                  <a:srgbClr val="002060"/>
                </a:solidFill>
                <a:latin typeface="Times New Roman" panose="02020603050405020304" pitchFamily="18" charset="0"/>
                <a:cs typeface="Times New Roman" panose="02020603050405020304" pitchFamily="18" charset="0"/>
              </a:rPr>
              <a:t> психолого-</a:t>
            </a:r>
            <a:r>
              <a:rPr lang="ru-RU" sz="2000" b="1" dirty="0" err="1" smtClean="0">
                <a:solidFill>
                  <a:srgbClr val="002060"/>
                </a:solidFill>
                <a:latin typeface="Times New Roman" panose="02020603050405020304" pitchFamily="18" charset="0"/>
                <a:cs typeface="Times New Roman" panose="02020603050405020304" pitchFamily="18" charset="0"/>
              </a:rPr>
              <a:t>педагогічної</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компетентності</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вихователів</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батьків</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громадськості</a:t>
            </a:r>
            <a:r>
              <a:rPr lang="ru-RU" sz="2000" b="1" dirty="0" smtClean="0">
                <a:solidFill>
                  <a:srgbClr val="002060"/>
                </a:solidFill>
                <a:latin typeface="Times New Roman" panose="02020603050405020304" pitchFamily="18" charset="0"/>
                <a:cs typeface="Times New Roman" panose="02020603050405020304" pitchFamily="18" charset="0"/>
              </a:rPr>
              <a:t>;</a:t>
            </a:r>
            <a:r>
              <a:rPr lang="ru-RU" sz="2000" b="1" dirty="0">
                <a:solidFill>
                  <a:srgbClr val="002060"/>
                </a:solidFill>
                <a:latin typeface="Times New Roman" panose="02020603050405020304" pitchFamily="18" charset="0"/>
                <a:cs typeface="Times New Roman" panose="02020603050405020304" pitchFamily="18" charset="0"/>
              </a:rPr>
              <a:t/>
            </a:r>
            <a:br>
              <a:rPr lang="ru-RU" sz="2000" b="1" dirty="0">
                <a:solidFill>
                  <a:srgbClr val="002060"/>
                </a:solidFill>
                <a:latin typeface="Times New Roman" panose="02020603050405020304" pitchFamily="18" charset="0"/>
                <a:cs typeface="Times New Roman" panose="02020603050405020304" pitchFamily="18" charset="0"/>
              </a:rPr>
            </a:br>
            <a:r>
              <a:rPr lang="ru-RU" sz="2000" b="1" dirty="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здатність</a:t>
            </a:r>
            <a:r>
              <a:rPr lang="ru-RU" sz="2000" b="1" dirty="0" smtClean="0">
                <a:solidFill>
                  <a:srgbClr val="002060"/>
                </a:solidFill>
                <a:latin typeface="Times New Roman" panose="02020603050405020304" pitchFamily="18" charset="0"/>
                <a:cs typeface="Times New Roman" panose="02020603050405020304" pitchFamily="18" charset="0"/>
              </a:rPr>
              <a:t> до </a:t>
            </a:r>
            <a:r>
              <a:rPr lang="ru-RU" sz="2000" b="1" dirty="0" err="1" smtClean="0">
                <a:solidFill>
                  <a:srgbClr val="002060"/>
                </a:solidFill>
                <a:latin typeface="Times New Roman" panose="02020603050405020304" pitchFamily="18" charset="0"/>
                <a:cs typeface="Times New Roman" panose="02020603050405020304" pitchFamily="18" charset="0"/>
              </a:rPr>
              <a:t>самоосвіти</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самовдосконалення</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самореалізації</a:t>
            </a:r>
            <a:r>
              <a:rPr lang="ru-RU" sz="2000" b="1" dirty="0" smtClean="0">
                <a:solidFill>
                  <a:srgbClr val="002060"/>
                </a:solidFill>
                <a:latin typeface="Times New Roman" panose="02020603050405020304" pitchFamily="18" charset="0"/>
                <a:cs typeface="Times New Roman" panose="02020603050405020304" pitchFamily="18" charset="0"/>
              </a:rPr>
              <a:t> в </a:t>
            </a:r>
            <a:r>
              <a:rPr lang="ru-RU" sz="2000" b="1" dirty="0" err="1" smtClean="0">
                <a:solidFill>
                  <a:srgbClr val="002060"/>
                </a:solidFill>
                <a:latin typeface="Times New Roman" panose="02020603050405020304" pitchFamily="18" charset="0"/>
                <a:cs typeface="Times New Roman" panose="02020603050405020304" pitchFamily="18" charset="0"/>
              </a:rPr>
              <a:t>професійній</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діяльності</a:t>
            </a:r>
            <a:r>
              <a:rPr lang="ru-RU" sz="2000" b="1" dirty="0" smtClean="0">
                <a:solidFill>
                  <a:srgbClr val="002060"/>
                </a:solidFill>
                <a:latin typeface="Times New Roman" panose="02020603050405020304" pitchFamily="18" charset="0"/>
                <a:cs typeface="Times New Roman" panose="02020603050405020304" pitchFamily="18" charset="0"/>
              </a:rPr>
              <a:t> на </a:t>
            </a:r>
            <a:r>
              <a:rPr lang="ru-RU" sz="2000" b="1" dirty="0" err="1" smtClean="0">
                <a:solidFill>
                  <a:srgbClr val="002060"/>
                </a:solidFill>
                <a:latin typeface="Times New Roman" panose="02020603050405020304" pitchFamily="18" charset="0"/>
                <a:cs typeface="Times New Roman" panose="02020603050405020304" pitchFamily="18" charset="0"/>
              </a:rPr>
              <a:t>основі</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принцмпів</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полікультурної</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освіти</a:t>
            </a:r>
            <a:r>
              <a:rPr lang="ru-RU" sz="2000" b="1" dirty="0" smtClean="0">
                <a:solidFill>
                  <a:srgbClr val="002060"/>
                </a:solidFill>
                <a:latin typeface="Times New Roman" panose="02020603050405020304" pitchFamily="18" charset="0"/>
                <a:cs typeface="Times New Roman" panose="02020603050405020304" pitchFamily="18" charset="0"/>
              </a:rPr>
              <a:t>;</a:t>
            </a:r>
            <a:r>
              <a:rPr lang="ru-RU" sz="2000" b="1" dirty="0">
                <a:solidFill>
                  <a:srgbClr val="002060"/>
                </a:solidFill>
                <a:latin typeface="Times New Roman" panose="02020603050405020304" pitchFamily="18" charset="0"/>
                <a:cs typeface="Times New Roman" panose="02020603050405020304" pitchFamily="18" charset="0"/>
              </a:rPr>
              <a:t/>
            </a:r>
            <a:br>
              <a:rPr lang="ru-RU" sz="2000" b="1" dirty="0">
                <a:solidFill>
                  <a:srgbClr val="002060"/>
                </a:solidFill>
                <a:latin typeface="Times New Roman" panose="02020603050405020304" pitchFamily="18" charset="0"/>
                <a:cs typeface="Times New Roman" panose="02020603050405020304" pitchFamily="18" charset="0"/>
              </a:rPr>
            </a:br>
            <a:r>
              <a:rPr lang="ru-RU" sz="2000" b="1" dirty="0" err="1" smtClean="0">
                <a:solidFill>
                  <a:srgbClr val="C00000"/>
                </a:solidFill>
                <a:latin typeface="Times New Roman" panose="02020603050405020304" pitchFamily="18" charset="0"/>
                <a:cs typeface="Times New Roman" panose="02020603050405020304" pitchFamily="18" charset="0"/>
              </a:rPr>
              <a:t>Очікувані</a:t>
            </a:r>
            <a:r>
              <a:rPr lang="ru-RU" sz="2000" b="1" dirty="0" smtClean="0">
                <a:solidFill>
                  <a:srgbClr val="C00000"/>
                </a:solidFill>
                <a:latin typeface="Times New Roman" panose="02020603050405020304" pitchFamily="18" charset="0"/>
                <a:cs typeface="Times New Roman" panose="02020603050405020304" pitchFamily="18" charset="0"/>
              </a:rPr>
              <a:t> </a:t>
            </a:r>
            <a:r>
              <a:rPr lang="ru-RU" sz="2000" b="1" dirty="0" err="1" smtClean="0">
                <a:solidFill>
                  <a:srgbClr val="C00000"/>
                </a:solidFill>
                <a:latin typeface="Times New Roman" panose="02020603050405020304" pitchFamily="18" charset="0"/>
                <a:cs typeface="Times New Roman" panose="02020603050405020304" pitchFamily="18" charset="0"/>
              </a:rPr>
              <a:t>результати</a:t>
            </a:r>
            <a:r>
              <a:rPr lang="ru-RU" sz="2000" b="1" dirty="0" smtClean="0">
                <a:solidFill>
                  <a:srgbClr val="C00000"/>
                </a:solidFill>
                <a:latin typeface="Times New Roman" panose="02020603050405020304" pitchFamily="18" charset="0"/>
                <a:cs typeface="Times New Roman" panose="02020603050405020304" pitchFamily="18" charset="0"/>
              </a:rPr>
              <a:t> </a:t>
            </a:r>
            <a:r>
              <a:rPr lang="ru-RU" sz="2000" b="1" dirty="0" err="1" smtClean="0">
                <a:solidFill>
                  <a:srgbClr val="C00000"/>
                </a:solidFill>
                <a:latin typeface="Times New Roman" panose="02020603050405020304" pitchFamily="18" charset="0"/>
                <a:cs typeface="Times New Roman" panose="02020603050405020304" pitchFamily="18" charset="0"/>
              </a:rPr>
              <a:t>навчання</a:t>
            </a:r>
            <a:r>
              <a:rPr lang="ru-RU" sz="2000" b="1" dirty="0" smtClean="0">
                <a:solidFill>
                  <a:srgbClr val="C0000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сформованність</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системи</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поглядів</a:t>
            </a:r>
            <a:r>
              <a:rPr lang="ru-RU" sz="2000" b="1" dirty="0" smtClean="0">
                <a:solidFill>
                  <a:srgbClr val="002060"/>
                </a:solidFill>
                <a:latin typeface="Times New Roman" panose="02020603050405020304" pitchFamily="18" charset="0"/>
                <a:cs typeface="Times New Roman" panose="02020603050405020304" pitchFamily="18" charset="0"/>
              </a:rPr>
              <a:t> на </a:t>
            </a:r>
            <a:r>
              <a:rPr lang="ru-RU" sz="2000" b="1" dirty="0">
                <a:solidFill>
                  <a:srgbClr val="002060"/>
                </a:solidFill>
                <a:latin typeface="Times New Roman" panose="02020603050405020304" pitchFamily="18" charset="0"/>
                <a:cs typeface="Times New Roman" panose="02020603050405020304" pitchFamily="18" charset="0"/>
              </a:rPr>
              <a:t>проблему </a:t>
            </a:r>
            <a:r>
              <a:rPr lang="ru-RU" sz="2000" b="1" dirty="0" err="1" smtClean="0">
                <a:solidFill>
                  <a:srgbClr val="002060"/>
                </a:solidFill>
                <a:latin typeface="Times New Roman" panose="02020603050405020304" pitchFamily="18" charset="0"/>
                <a:cs typeface="Times New Roman" panose="02020603050405020304" pitchFamily="18" charset="0"/>
              </a:rPr>
              <a:t>полікультурної</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освіти</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її</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концептуальних</a:t>
            </a:r>
            <a:r>
              <a:rPr lang="ru-RU" sz="2000" b="1" dirty="0" smtClean="0">
                <a:solidFill>
                  <a:srgbClr val="002060"/>
                </a:solidFill>
                <a:latin typeface="Times New Roman" panose="02020603050405020304" pitchFamily="18" charset="0"/>
                <a:cs typeface="Times New Roman" panose="02020603050405020304" pitchFamily="18" charset="0"/>
              </a:rPr>
              <a:t> засад, </a:t>
            </a:r>
            <a:r>
              <a:rPr lang="ru-RU" sz="2000" b="1" dirty="0" err="1" smtClean="0">
                <a:solidFill>
                  <a:srgbClr val="002060"/>
                </a:solidFill>
                <a:latin typeface="Times New Roman" panose="02020603050405020304" pitchFamily="18" charset="0"/>
                <a:cs typeface="Times New Roman" panose="02020603050405020304" pitchFamily="18" charset="0"/>
              </a:rPr>
              <a:t>цілей</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завдань</a:t>
            </a:r>
            <a:r>
              <a:rPr lang="ru-RU" sz="2000" b="1" dirty="0" smtClean="0">
                <a:solidFill>
                  <a:srgbClr val="002060"/>
                </a:solidFill>
                <a:latin typeface="Times New Roman" panose="02020603050405020304" pitchFamily="18" charset="0"/>
                <a:cs typeface="Times New Roman" panose="02020603050405020304" pitchFamily="18" charset="0"/>
              </a:rPr>
              <a:t> та </a:t>
            </a:r>
            <a:r>
              <a:rPr lang="ru-RU" sz="2000" b="1" dirty="0" err="1" smtClean="0">
                <a:solidFill>
                  <a:srgbClr val="002060"/>
                </a:solidFill>
                <a:latin typeface="Times New Roman" panose="02020603050405020304" pitchFamily="18" charset="0"/>
                <a:cs typeface="Times New Roman" panose="02020603050405020304" pitchFamily="18" charset="0"/>
              </a:rPr>
              <a:t>принципів</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вміння</a:t>
            </a:r>
            <a:r>
              <a:rPr lang="ru-RU" sz="2000" b="1" dirty="0" smtClean="0">
                <a:solidFill>
                  <a:srgbClr val="002060"/>
                </a:solidFill>
                <a:latin typeface="Times New Roman" panose="02020603050405020304" pitchFamily="18" charset="0"/>
                <a:cs typeface="Times New Roman" panose="02020603050405020304" pitchFamily="18" charset="0"/>
              </a:rPr>
              <a:t> і </a:t>
            </a:r>
            <a:r>
              <a:rPr lang="ru-RU" sz="2000" b="1" dirty="0" err="1" smtClean="0">
                <a:solidFill>
                  <a:srgbClr val="002060"/>
                </a:solidFill>
                <a:latin typeface="Times New Roman" panose="02020603050405020304" pitchFamily="18" charset="0"/>
                <a:cs typeface="Times New Roman" panose="02020603050405020304" pitchFamily="18" charset="0"/>
              </a:rPr>
              <a:t>навички</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аналізу</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прогнозування</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планування</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організації</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освітнього</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процесу</a:t>
            </a:r>
            <a:r>
              <a:rPr lang="ru-RU" sz="2000" b="1" dirty="0" smtClean="0">
                <a:solidFill>
                  <a:srgbClr val="002060"/>
                </a:solidFill>
                <a:latin typeface="Times New Roman" panose="02020603050405020304" pitchFamily="18" charset="0"/>
                <a:cs typeface="Times New Roman" panose="02020603050405020304" pitchFamily="18" charset="0"/>
              </a:rPr>
              <a:t> в ЗДО з </a:t>
            </a:r>
            <a:r>
              <a:rPr lang="ru-RU" sz="2000" b="1" dirty="0" err="1" smtClean="0">
                <a:solidFill>
                  <a:srgbClr val="002060"/>
                </a:solidFill>
                <a:latin typeface="Times New Roman" panose="02020603050405020304" pitchFamily="18" charset="0"/>
                <a:cs typeface="Times New Roman" panose="02020603050405020304" pitchFamily="18" charset="0"/>
              </a:rPr>
              <a:t>урахуванням</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принципів</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полікультурної</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освіти</a:t>
            </a:r>
            <a:r>
              <a:rPr lang="ru-RU" sz="2000" b="1" dirty="0" smtClean="0">
                <a:solidFill>
                  <a:srgbClr val="002060"/>
                </a:solidFill>
                <a:latin typeface="Times New Roman" panose="02020603050405020304" pitchFamily="18" charset="0"/>
                <a:cs typeface="Times New Roman" panose="02020603050405020304" pitchFamily="18" charset="0"/>
              </a:rPr>
              <a:t> на </a:t>
            </a:r>
            <a:r>
              <a:rPr lang="ru-RU" sz="2000" b="1" dirty="0" err="1" smtClean="0">
                <a:solidFill>
                  <a:srgbClr val="002060"/>
                </a:solidFill>
                <a:latin typeface="Times New Roman" panose="02020603050405020304" pitchFamily="18" charset="0"/>
                <a:cs typeface="Times New Roman" panose="02020603050405020304" pitchFamily="18" charset="0"/>
              </a:rPr>
              <a:t>основі</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особистісно-орієнтованого</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підходу</a:t>
            </a:r>
            <a:r>
              <a:rPr lang="ru-RU" sz="2000" b="1" dirty="0" smtClean="0">
                <a:solidFill>
                  <a:srgbClr val="002060"/>
                </a:solidFill>
                <a:latin typeface="Times New Roman" panose="02020603050405020304" pitchFamily="18" charset="0"/>
                <a:cs typeface="Times New Roman" panose="02020603050405020304" pitchFamily="18" charset="0"/>
              </a:rPr>
              <a:t> та </a:t>
            </a:r>
            <a:r>
              <a:rPr lang="ru-RU" sz="2000" b="1" dirty="0" err="1" smtClean="0">
                <a:solidFill>
                  <a:srgbClr val="002060"/>
                </a:solidFill>
                <a:latin typeface="Times New Roman" panose="02020603050405020304" pitchFamily="18" charset="0"/>
                <a:cs typeface="Times New Roman" panose="02020603050405020304" pitchFamily="18" charset="0"/>
              </a:rPr>
              <a:t>суб</a:t>
            </a:r>
            <a:r>
              <a:rPr lang="en-US" sz="2000" b="1" dirty="0" smtClean="0">
                <a:solidFill>
                  <a:srgbClr val="002060"/>
                </a:solidFill>
                <a:latin typeface="Times New Roman" panose="02020603050405020304" pitchFamily="18" charset="0"/>
                <a:cs typeface="Times New Roman" panose="02020603050405020304" pitchFamily="18" charset="0"/>
              </a:rPr>
              <a:t>’</a:t>
            </a:r>
            <a:r>
              <a:rPr lang="ru-RU" sz="2000" b="1" dirty="0" err="1" smtClean="0">
                <a:solidFill>
                  <a:srgbClr val="002060"/>
                </a:solidFill>
                <a:latin typeface="Times New Roman" panose="02020603050405020304" pitchFamily="18" charset="0"/>
                <a:cs typeface="Times New Roman" panose="02020603050405020304" pitchFamily="18" charset="0"/>
              </a:rPr>
              <a:t>єкт-суб</a:t>
            </a:r>
            <a:r>
              <a:rPr lang="en-US" sz="2000" b="1" dirty="0" smtClean="0">
                <a:solidFill>
                  <a:srgbClr val="002060"/>
                </a:solidFill>
                <a:latin typeface="Times New Roman" panose="02020603050405020304" pitchFamily="18" charset="0"/>
                <a:cs typeface="Times New Roman" panose="02020603050405020304" pitchFamily="18" charset="0"/>
              </a:rPr>
              <a:t>’</a:t>
            </a:r>
            <a:r>
              <a:rPr lang="ru-RU" sz="2000" b="1" dirty="0" err="1" smtClean="0">
                <a:solidFill>
                  <a:srgbClr val="002060"/>
                </a:solidFill>
                <a:latin typeface="Times New Roman" panose="02020603050405020304" pitchFamily="18" charset="0"/>
                <a:cs typeface="Times New Roman" panose="02020603050405020304" pitchFamily="18" charset="0"/>
              </a:rPr>
              <a:t>єктної</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err="1" smtClean="0">
                <a:solidFill>
                  <a:srgbClr val="002060"/>
                </a:solidFill>
                <a:latin typeface="Times New Roman" panose="02020603050405020304" pitchFamily="18" charset="0"/>
                <a:cs typeface="Times New Roman" panose="02020603050405020304" pitchFamily="18" charset="0"/>
              </a:rPr>
              <a:t>взаємодії</a:t>
            </a:r>
            <a:r>
              <a:rPr lang="ru-RU" sz="2000" b="1" dirty="0" smtClean="0">
                <a:solidFill>
                  <a:srgbClr val="002060"/>
                </a:solidFill>
                <a:latin typeface="Times New Roman" panose="02020603050405020304" pitchFamily="18" charset="0"/>
                <a:cs typeface="Times New Roman" panose="02020603050405020304" pitchFamily="18" charset="0"/>
              </a:rPr>
              <a:t>. </a:t>
            </a:r>
            <a:endParaRPr lang="ru-RU" sz="20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18571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9635"/>
            <a:ext cx="11260183" cy="6133736"/>
          </a:xfrm>
        </p:spPr>
        <p:txBody>
          <a:bodyPr>
            <a:normAutofit fontScale="90000"/>
          </a:bodyPr>
          <a:lstStyle/>
          <a:p>
            <a:r>
              <a:rPr lang="ru-RU" sz="3600" dirty="0" smtClean="0">
                <a:solidFill>
                  <a:srgbClr val="FF0000"/>
                </a:solidFill>
                <a:latin typeface="Times New Roman" panose="02020603050405020304" pitchFamily="18" charset="0"/>
                <a:cs typeface="Times New Roman" panose="02020603050405020304" pitchFamily="18" charset="0"/>
              </a:rPr>
              <a:t>             </a:t>
            </a:r>
            <a:r>
              <a:rPr lang="ru-RU" sz="3600" b="1" dirty="0" err="1" smtClean="0">
                <a:solidFill>
                  <a:srgbClr val="C00000"/>
                </a:solidFill>
                <a:latin typeface="Times New Roman" panose="02020603050405020304" pitchFamily="18" charset="0"/>
                <a:cs typeface="Times New Roman" panose="02020603050405020304" pitchFamily="18" charset="0"/>
              </a:rPr>
              <a:t>Інформаційний</a:t>
            </a:r>
            <a:r>
              <a:rPr lang="ru-RU" sz="3600" b="1" dirty="0" smtClean="0">
                <a:solidFill>
                  <a:srgbClr val="C00000"/>
                </a:solidFill>
                <a:latin typeface="Times New Roman" panose="02020603050405020304" pitchFamily="18" charset="0"/>
                <a:cs typeface="Times New Roman" panose="02020603050405020304" pitchFamily="18" charset="0"/>
              </a:rPr>
              <a:t> </a:t>
            </a:r>
            <a:r>
              <a:rPr lang="ru-RU" sz="3600" b="1" dirty="0" err="1" smtClean="0">
                <a:solidFill>
                  <a:srgbClr val="C00000"/>
                </a:solidFill>
                <a:latin typeface="Times New Roman" panose="02020603050405020304" pitchFamily="18" charset="0"/>
                <a:cs typeface="Times New Roman" panose="02020603050405020304" pitchFamily="18" charset="0"/>
              </a:rPr>
              <a:t>обсяг</a:t>
            </a:r>
            <a:r>
              <a:rPr lang="ru-RU" sz="3600" b="1" dirty="0" smtClean="0">
                <a:solidFill>
                  <a:srgbClr val="C00000"/>
                </a:solidFill>
                <a:latin typeface="Times New Roman" panose="02020603050405020304" pitchFamily="18" charset="0"/>
                <a:cs typeface="Times New Roman" panose="02020603050405020304" pitchFamily="18" charset="0"/>
              </a:rPr>
              <a:t> </a:t>
            </a:r>
            <a:r>
              <a:rPr lang="ru-RU" sz="3600" b="1" dirty="0" err="1" smtClean="0">
                <a:solidFill>
                  <a:srgbClr val="C00000"/>
                </a:solidFill>
                <a:latin typeface="Times New Roman" panose="02020603050405020304" pitchFamily="18" charset="0"/>
                <a:cs typeface="Times New Roman" panose="02020603050405020304" pitchFamily="18" charset="0"/>
              </a:rPr>
              <a:t>навчальної</a:t>
            </a:r>
            <a:r>
              <a:rPr lang="ru-RU" sz="3600" b="1" dirty="0" smtClean="0">
                <a:solidFill>
                  <a:srgbClr val="C00000"/>
                </a:solidFill>
                <a:latin typeface="Times New Roman" panose="02020603050405020304" pitchFamily="18" charset="0"/>
                <a:cs typeface="Times New Roman" panose="02020603050405020304" pitchFamily="18" charset="0"/>
              </a:rPr>
              <a:t> </a:t>
            </a:r>
            <a:r>
              <a:rPr lang="ru-RU" sz="3600" b="1" dirty="0" err="1" smtClean="0">
                <a:solidFill>
                  <a:srgbClr val="C00000"/>
                </a:solidFill>
                <a:latin typeface="Times New Roman" panose="02020603050405020304" pitchFamily="18" charset="0"/>
                <a:cs typeface="Times New Roman" panose="02020603050405020304" pitchFamily="18" charset="0"/>
              </a:rPr>
              <a:t>дисципліни</a:t>
            </a:r>
            <a:r>
              <a:rPr lang="ru-RU" sz="3600" b="1" dirty="0" smtClean="0">
                <a:solidFill>
                  <a:srgbClr val="C00000"/>
                </a:solidFill>
                <a:latin typeface="Times New Roman" panose="02020603050405020304" pitchFamily="18" charset="0"/>
                <a:cs typeface="Times New Roman" panose="02020603050405020304" pitchFamily="18" charset="0"/>
              </a:rPr>
              <a:t>:</a:t>
            </a:r>
            <a:br>
              <a:rPr lang="ru-RU" sz="3600" b="1" dirty="0" smtClean="0">
                <a:solidFill>
                  <a:srgbClr val="C00000"/>
                </a:solidFill>
                <a:latin typeface="Times New Roman" panose="02020603050405020304" pitchFamily="18" charset="0"/>
                <a:cs typeface="Times New Roman" panose="02020603050405020304" pitchFamily="18" charset="0"/>
              </a:rPr>
            </a:br>
            <a:r>
              <a:rPr lang="ru-RU" sz="2800" b="1" dirty="0">
                <a:solidFill>
                  <a:srgbClr val="C00000"/>
                </a:solidFill>
                <a:latin typeface="Times New Roman" panose="02020603050405020304" pitchFamily="18" charset="0"/>
                <a:cs typeface="Times New Roman" panose="02020603050405020304" pitchFamily="18" charset="0"/>
              </a:rPr>
              <a:t/>
            </a:r>
            <a:br>
              <a:rPr lang="ru-RU" sz="2800" b="1" dirty="0">
                <a:solidFill>
                  <a:srgbClr val="C00000"/>
                </a:solidFill>
                <a:latin typeface="Times New Roman" panose="02020603050405020304" pitchFamily="18" charset="0"/>
                <a:cs typeface="Times New Roman" panose="02020603050405020304" pitchFamily="18" charset="0"/>
              </a:rPr>
            </a:br>
            <a:r>
              <a:rPr lang="ru-RU" sz="3100" b="1" dirty="0">
                <a:solidFill>
                  <a:srgbClr val="C00000"/>
                </a:solidFill>
                <a:latin typeface="Times New Roman" panose="02020603050405020304" pitchFamily="18" charset="0"/>
                <a:cs typeface="Times New Roman" panose="02020603050405020304" pitchFamily="18" charset="0"/>
              </a:rPr>
              <a:t>Тема </a:t>
            </a:r>
            <a:r>
              <a:rPr lang="ru-RU" sz="3100" b="1" dirty="0" smtClean="0">
                <a:solidFill>
                  <a:srgbClr val="C00000"/>
                </a:solidFill>
                <a:latin typeface="Times New Roman" panose="02020603050405020304" pitchFamily="18" charset="0"/>
                <a:cs typeface="Times New Roman" panose="02020603050405020304" pitchFamily="18" charset="0"/>
              </a:rPr>
              <a:t>1.</a:t>
            </a:r>
            <a:r>
              <a:rPr lang="ru-RU" sz="3100" b="1" dirty="0" smtClean="0">
                <a:solidFill>
                  <a:srgbClr val="FF0000"/>
                </a:solidFill>
                <a:latin typeface="Times New Roman" panose="02020603050405020304" pitchFamily="18" charset="0"/>
                <a:cs typeface="Times New Roman" panose="02020603050405020304" pitchFamily="18" charset="0"/>
              </a:rPr>
              <a:t> </a:t>
            </a:r>
            <a:r>
              <a:rPr lang="ru-RU" sz="3100" b="1" dirty="0" smtClean="0">
                <a:solidFill>
                  <a:srgbClr val="002060"/>
                </a:solidFill>
                <a:latin typeface="Times New Roman" panose="02020603050405020304" pitchFamily="18" charset="0"/>
                <a:cs typeface="Times New Roman" panose="02020603050405020304" pitchFamily="18" charset="0"/>
              </a:rPr>
              <a:t>Теоретико-</a:t>
            </a:r>
            <a:r>
              <a:rPr lang="ru-RU" sz="3100" b="1" dirty="0" err="1" smtClean="0">
                <a:solidFill>
                  <a:srgbClr val="002060"/>
                </a:solidFill>
                <a:latin typeface="Times New Roman" panose="02020603050405020304" pitchFamily="18" charset="0"/>
                <a:cs typeface="Times New Roman" panose="02020603050405020304" pitchFamily="18" charset="0"/>
              </a:rPr>
              <a:t>методологічні</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основи</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полікультурної</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освіти</a:t>
            </a:r>
            <a:r>
              <a:rPr lang="ru-RU" sz="3100" b="1" dirty="0" smtClean="0">
                <a:solidFill>
                  <a:srgbClr val="002060"/>
                </a:solidFill>
                <a:latin typeface="Times New Roman" panose="02020603050405020304" pitchFamily="18" charset="0"/>
                <a:cs typeface="Times New Roman" panose="02020603050405020304" pitchFamily="18" charset="0"/>
              </a:rPr>
              <a:t>.</a:t>
            </a:r>
            <a:br>
              <a:rPr lang="ru-RU" sz="3100" b="1" dirty="0" smtClean="0">
                <a:solidFill>
                  <a:srgbClr val="002060"/>
                </a:solidFill>
                <a:latin typeface="Times New Roman" panose="02020603050405020304" pitchFamily="18" charset="0"/>
                <a:cs typeface="Times New Roman" panose="02020603050405020304" pitchFamily="18" charset="0"/>
              </a:rPr>
            </a:br>
            <a:r>
              <a:rPr lang="ru-RU" sz="3100" b="1" dirty="0">
                <a:solidFill>
                  <a:srgbClr val="C00000"/>
                </a:solidFill>
                <a:latin typeface="Times New Roman" panose="02020603050405020304" pitchFamily="18" charset="0"/>
                <a:cs typeface="Times New Roman" panose="02020603050405020304" pitchFamily="18" charset="0"/>
              </a:rPr>
              <a:t>Тема </a:t>
            </a:r>
            <a:r>
              <a:rPr lang="ru-RU" sz="3100" b="1" dirty="0" smtClean="0">
                <a:solidFill>
                  <a:srgbClr val="C00000"/>
                </a:solidFill>
                <a:latin typeface="Times New Roman" panose="02020603050405020304" pitchFamily="18" charset="0"/>
                <a:cs typeface="Times New Roman" panose="02020603050405020304" pitchFamily="18" charset="0"/>
              </a:rPr>
              <a:t>2.</a:t>
            </a:r>
            <a:r>
              <a:rPr lang="ru-RU" sz="3100" b="1" dirty="0" smtClean="0">
                <a:solidFill>
                  <a:srgbClr val="7030A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Педагогічна</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інтерпретація</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культури</a:t>
            </a:r>
            <a:r>
              <a:rPr lang="ru-RU" sz="3100" b="1" dirty="0" smtClean="0">
                <a:solidFill>
                  <a:srgbClr val="002060"/>
                </a:solidFill>
                <a:latin typeface="Times New Roman" panose="02020603050405020304" pitchFamily="18" charset="0"/>
                <a:cs typeface="Times New Roman" panose="02020603050405020304" pitchFamily="18" charset="0"/>
              </a:rPr>
              <a:t> та </a:t>
            </a:r>
            <a:r>
              <a:rPr lang="ru-RU" sz="3100" b="1" dirty="0" err="1" smtClean="0">
                <a:solidFill>
                  <a:srgbClr val="002060"/>
                </a:solidFill>
                <a:latin typeface="Times New Roman" panose="02020603050405020304" pitchFamily="18" charset="0"/>
                <a:cs typeface="Times New Roman" panose="02020603050405020304" pitchFamily="18" charset="0"/>
              </a:rPr>
              <a:t>сутності</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полікультурної</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освіти</a:t>
            </a:r>
            <a:r>
              <a:rPr lang="ru-RU" sz="3100" b="1" dirty="0" smtClean="0">
                <a:solidFill>
                  <a:srgbClr val="002060"/>
                </a:solidFill>
                <a:latin typeface="Times New Roman" panose="02020603050405020304" pitchFamily="18" charset="0"/>
                <a:cs typeface="Times New Roman" panose="02020603050405020304" pitchFamily="18" charset="0"/>
              </a:rPr>
              <a:t>.</a:t>
            </a:r>
            <a:br>
              <a:rPr lang="ru-RU" sz="3100" b="1" dirty="0" smtClean="0">
                <a:solidFill>
                  <a:srgbClr val="002060"/>
                </a:solidFill>
                <a:latin typeface="Times New Roman" panose="02020603050405020304" pitchFamily="18" charset="0"/>
                <a:cs typeface="Times New Roman" panose="02020603050405020304" pitchFamily="18" charset="0"/>
              </a:rPr>
            </a:br>
            <a:r>
              <a:rPr lang="ru-RU" sz="3100" b="1" dirty="0">
                <a:solidFill>
                  <a:srgbClr val="C00000"/>
                </a:solidFill>
                <a:latin typeface="Times New Roman" panose="02020603050405020304" pitchFamily="18" charset="0"/>
                <a:cs typeface="Times New Roman" panose="02020603050405020304" pitchFamily="18" charset="0"/>
              </a:rPr>
              <a:t>Тема </a:t>
            </a:r>
            <a:r>
              <a:rPr lang="ru-RU" sz="3100" b="1" dirty="0" smtClean="0">
                <a:solidFill>
                  <a:srgbClr val="C00000"/>
                </a:solidFill>
                <a:latin typeface="Times New Roman" panose="02020603050405020304" pitchFamily="18" charset="0"/>
                <a:cs typeface="Times New Roman" panose="02020603050405020304" pitchFamily="18" charset="0"/>
              </a:rPr>
              <a:t>3.</a:t>
            </a:r>
            <a:r>
              <a:rPr lang="ru-RU" sz="3100" b="1" dirty="0" smtClean="0">
                <a:solidFill>
                  <a:srgbClr val="7030A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Ідея</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полікультурності</a:t>
            </a:r>
            <a:r>
              <a:rPr lang="ru-RU" sz="3100" b="1" dirty="0" smtClean="0">
                <a:solidFill>
                  <a:srgbClr val="002060"/>
                </a:solidFill>
                <a:latin typeface="Times New Roman" panose="02020603050405020304" pitchFamily="18" charset="0"/>
                <a:cs typeface="Times New Roman" panose="02020603050405020304" pitchFamily="18" charset="0"/>
              </a:rPr>
              <a:t> в </a:t>
            </a:r>
            <a:r>
              <a:rPr lang="ru-RU" sz="3100" b="1" dirty="0" err="1" smtClean="0">
                <a:solidFill>
                  <a:srgbClr val="002060"/>
                </a:solidFill>
                <a:latin typeface="Times New Roman" panose="02020603050405020304" pitchFamily="18" charset="0"/>
                <a:cs typeface="Times New Roman" panose="02020603050405020304" pitchFamily="18" charset="0"/>
              </a:rPr>
              <a:t>творчій</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спадщині</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відомих</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вітчизняних</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вчених</a:t>
            </a:r>
            <a:r>
              <a:rPr lang="ru-RU" sz="3100" b="1" dirty="0" smtClean="0">
                <a:solidFill>
                  <a:srgbClr val="002060"/>
                </a:solidFill>
                <a:latin typeface="Times New Roman" panose="02020603050405020304" pitchFamily="18" charset="0"/>
                <a:cs typeface="Times New Roman" panose="02020603050405020304" pitchFamily="18" charset="0"/>
              </a:rPr>
              <a:t>.</a:t>
            </a:r>
            <a:br>
              <a:rPr lang="ru-RU" sz="3100" b="1" dirty="0" smtClean="0">
                <a:solidFill>
                  <a:srgbClr val="002060"/>
                </a:solidFill>
                <a:latin typeface="Times New Roman" panose="02020603050405020304" pitchFamily="18" charset="0"/>
                <a:cs typeface="Times New Roman" panose="02020603050405020304" pitchFamily="18" charset="0"/>
              </a:rPr>
            </a:br>
            <a:r>
              <a:rPr lang="ru-RU" sz="3100" b="1" dirty="0" smtClean="0">
                <a:solidFill>
                  <a:srgbClr val="C00000"/>
                </a:solidFill>
                <a:latin typeface="Times New Roman" panose="02020603050405020304" pitchFamily="18" charset="0"/>
                <a:cs typeface="Times New Roman" panose="02020603050405020304" pitchFamily="18" charset="0"/>
              </a:rPr>
              <a:t>Тема 4. </a:t>
            </a:r>
            <a:r>
              <a:rPr lang="ru-RU" sz="3100" b="1" dirty="0" smtClean="0">
                <a:solidFill>
                  <a:srgbClr val="002060"/>
                </a:solidFill>
                <a:latin typeface="Times New Roman" panose="02020603050405020304" pitchFamily="18" charset="0"/>
                <a:cs typeface="Times New Roman" panose="02020603050405020304" pitchFamily="18" charset="0"/>
              </a:rPr>
              <a:t>Мета, </a:t>
            </a:r>
            <a:r>
              <a:rPr lang="ru-RU" sz="3100" b="1" dirty="0" err="1" smtClean="0">
                <a:solidFill>
                  <a:srgbClr val="002060"/>
                </a:solidFill>
                <a:latin typeface="Times New Roman" panose="02020603050405020304" pitchFamily="18" charset="0"/>
                <a:cs typeface="Times New Roman" panose="02020603050405020304" pitchFamily="18" charset="0"/>
              </a:rPr>
              <a:t>завдання</a:t>
            </a:r>
            <a:r>
              <a:rPr lang="ru-RU" sz="3100" b="1" dirty="0" smtClean="0">
                <a:solidFill>
                  <a:srgbClr val="002060"/>
                </a:solidFill>
                <a:latin typeface="Times New Roman" panose="02020603050405020304" pitchFamily="18" charset="0"/>
                <a:cs typeface="Times New Roman" panose="02020603050405020304" pitchFamily="18" charset="0"/>
              </a:rPr>
              <a:t>, структура та </a:t>
            </a:r>
            <a:r>
              <a:rPr lang="ru-RU" sz="3100" b="1" dirty="0" err="1" smtClean="0">
                <a:solidFill>
                  <a:srgbClr val="002060"/>
                </a:solidFill>
                <a:latin typeface="Times New Roman" panose="02020603050405020304" pitchFamily="18" charset="0"/>
                <a:cs typeface="Times New Roman" panose="02020603050405020304" pitchFamily="18" charset="0"/>
              </a:rPr>
              <a:t>основні</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принципи</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полікультурної</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освіти</a:t>
            </a:r>
            <a:r>
              <a:rPr lang="ru-RU" sz="3100" b="1" dirty="0" smtClean="0">
                <a:solidFill>
                  <a:srgbClr val="002060"/>
                </a:solidFill>
                <a:latin typeface="Times New Roman" panose="02020603050405020304" pitchFamily="18" charset="0"/>
                <a:cs typeface="Times New Roman" panose="02020603050405020304" pitchFamily="18" charset="0"/>
              </a:rPr>
              <a:t>.</a:t>
            </a:r>
            <a:br>
              <a:rPr lang="ru-RU" sz="3100" b="1" dirty="0" smtClean="0">
                <a:solidFill>
                  <a:srgbClr val="002060"/>
                </a:solidFill>
                <a:latin typeface="Times New Roman" panose="02020603050405020304" pitchFamily="18" charset="0"/>
                <a:cs typeface="Times New Roman" panose="02020603050405020304" pitchFamily="18" charset="0"/>
              </a:rPr>
            </a:br>
            <a:r>
              <a:rPr lang="ru-RU" sz="3100" b="1" dirty="0">
                <a:solidFill>
                  <a:srgbClr val="C00000"/>
                </a:solidFill>
                <a:latin typeface="Times New Roman" panose="02020603050405020304" pitchFamily="18" charset="0"/>
                <a:cs typeface="Times New Roman" panose="02020603050405020304" pitchFamily="18" charset="0"/>
              </a:rPr>
              <a:t>Тема </a:t>
            </a:r>
            <a:r>
              <a:rPr lang="ru-RU" sz="3100" b="1" dirty="0" smtClean="0">
                <a:solidFill>
                  <a:srgbClr val="C00000"/>
                </a:solidFill>
                <a:latin typeface="Times New Roman" panose="02020603050405020304" pitchFamily="18" charset="0"/>
                <a:cs typeface="Times New Roman" panose="02020603050405020304" pitchFamily="18" charset="0"/>
              </a:rPr>
              <a:t>5.</a:t>
            </a:r>
            <a:r>
              <a:rPr lang="ru-RU" sz="3100" b="1" dirty="0" smtClean="0">
                <a:solidFill>
                  <a:srgbClr val="FF000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Толерантність</a:t>
            </a:r>
            <a:r>
              <a:rPr lang="ru-RU" sz="3100" b="1" dirty="0" smtClean="0">
                <a:solidFill>
                  <a:srgbClr val="002060"/>
                </a:solidFill>
                <a:latin typeface="Times New Roman" panose="02020603050405020304" pitchFamily="18" charset="0"/>
                <a:cs typeface="Times New Roman" panose="02020603050405020304" pitchFamily="18" charset="0"/>
              </a:rPr>
              <a:t> як основа </a:t>
            </a:r>
            <a:r>
              <a:rPr lang="ru-RU" sz="3100" b="1" dirty="0" err="1" smtClean="0">
                <a:solidFill>
                  <a:srgbClr val="002060"/>
                </a:solidFill>
                <a:latin typeface="Times New Roman" panose="02020603050405020304" pitchFamily="18" charset="0"/>
                <a:cs typeface="Times New Roman" panose="02020603050405020304" pitchFamily="18" charset="0"/>
              </a:rPr>
              <a:t>становлення</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полікультурної</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особистості</a:t>
            </a:r>
            <a:r>
              <a:rPr lang="ru-RU" sz="3100" b="1" dirty="0" smtClean="0">
                <a:solidFill>
                  <a:srgbClr val="002060"/>
                </a:solidFill>
                <a:latin typeface="Times New Roman" panose="02020603050405020304" pitchFamily="18" charset="0"/>
                <a:cs typeface="Times New Roman" panose="02020603050405020304" pitchFamily="18" charset="0"/>
              </a:rPr>
              <a:t>.</a:t>
            </a:r>
            <a:br>
              <a:rPr lang="ru-RU" sz="3100" b="1" dirty="0" smtClean="0">
                <a:solidFill>
                  <a:srgbClr val="002060"/>
                </a:solidFill>
                <a:latin typeface="Times New Roman" panose="02020603050405020304" pitchFamily="18" charset="0"/>
                <a:cs typeface="Times New Roman" panose="02020603050405020304" pitchFamily="18" charset="0"/>
              </a:rPr>
            </a:br>
            <a:r>
              <a:rPr lang="ru-RU" sz="3100" b="1" dirty="0">
                <a:solidFill>
                  <a:srgbClr val="C00000"/>
                </a:solidFill>
                <a:latin typeface="Times New Roman" panose="02020603050405020304" pitchFamily="18" charset="0"/>
                <a:cs typeface="Times New Roman" panose="02020603050405020304" pitchFamily="18" charset="0"/>
              </a:rPr>
              <a:t>Тема </a:t>
            </a:r>
            <a:r>
              <a:rPr lang="ru-RU" sz="3100" b="1" dirty="0" smtClean="0">
                <a:solidFill>
                  <a:srgbClr val="C00000"/>
                </a:solidFill>
                <a:latin typeface="Times New Roman" panose="02020603050405020304" pitchFamily="18" charset="0"/>
                <a:cs typeface="Times New Roman" panose="02020603050405020304" pitchFamily="18" charset="0"/>
              </a:rPr>
              <a:t>6.</a:t>
            </a:r>
            <a:r>
              <a:rPr lang="ru-RU" sz="3100" b="1" dirty="0" smtClean="0">
                <a:solidFill>
                  <a:srgbClr val="FF000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Полікультурна</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компетентність</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фахівця</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дошкільної</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освіти</a:t>
            </a:r>
            <a:r>
              <a:rPr lang="ru-RU" sz="3100" b="1" dirty="0" smtClean="0">
                <a:solidFill>
                  <a:srgbClr val="002060"/>
                </a:solidFill>
                <a:latin typeface="Times New Roman" panose="02020603050405020304" pitchFamily="18" charset="0"/>
                <a:cs typeface="Times New Roman" panose="02020603050405020304" pitchFamily="18" charset="0"/>
              </a:rPr>
              <a:t>.</a:t>
            </a:r>
            <a:br>
              <a:rPr lang="ru-RU" sz="3100" b="1" dirty="0" smtClean="0">
                <a:solidFill>
                  <a:srgbClr val="002060"/>
                </a:solidFill>
                <a:latin typeface="Times New Roman" panose="02020603050405020304" pitchFamily="18" charset="0"/>
                <a:cs typeface="Times New Roman" panose="02020603050405020304" pitchFamily="18" charset="0"/>
              </a:rPr>
            </a:br>
            <a:r>
              <a:rPr lang="ru-RU" sz="3100" b="1" dirty="0">
                <a:solidFill>
                  <a:srgbClr val="C00000"/>
                </a:solidFill>
                <a:latin typeface="Times New Roman" panose="02020603050405020304" pitchFamily="18" charset="0"/>
                <a:cs typeface="Times New Roman" panose="02020603050405020304" pitchFamily="18" charset="0"/>
              </a:rPr>
              <a:t>Тема </a:t>
            </a:r>
            <a:r>
              <a:rPr lang="ru-RU" sz="3100" b="1" dirty="0" smtClean="0">
                <a:solidFill>
                  <a:srgbClr val="C00000"/>
                </a:solidFill>
                <a:latin typeface="Times New Roman" panose="02020603050405020304" pitchFamily="18" charset="0"/>
                <a:cs typeface="Times New Roman" panose="02020603050405020304" pitchFamily="18" charset="0"/>
              </a:rPr>
              <a:t>7.</a:t>
            </a:r>
            <a:r>
              <a:rPr lang="ru-RU" sz="3100" b="1" dirty="0" smtClean="0">
                <a:solidFill>
                  <a:srgbClr val="7030A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Педагогічні</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технології</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формування</a:t>
            </a:r>
            <a:r>
              <a:rPr lang="ru-RU" sz="3100" b="1" dirty="0" smtClean="0">
                <a:solidFill>
                  <a:srgbClr val="002060"/>
                </a:solidFill>
                <a:latin typeface="Times New Roman" panose="02020603050405020304" pitchFamily="18" charset="0"/>
                <a:cs typeface="Times New Roman" panose="02020603050405020304" pitchFamily="18" charset="0"/>
              </a:rPr>
              <a:t> основ </a:t>
            </a:r>
            <a:r>
              <a:rPr lang="ru-RU" sz="3100" b="1" dirty="0" err="1" smtClean="0">
                <a:solidFill>
                  <a:srgbClr val="002060"/>
                </a:solidFill>
                <a:latin typeface="Times New Roman" panose="02020603050405020304" pitchFamily="18" charset="0"/>
                <a:cs typeface="Times New Roman" panose="02020603050405020304" pitchFamily="18" charset="0"/>
              </a:rPr>
              <a:t>полікультурної</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особистості</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дітей</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дошкільного</a:t>
            </a:r>
            <a:r>
              <a:rPr lang="ru-RU" sz="3100" b="1" dirty="0" smtClean="0">
                <a:solidFill>
                  <a:srgbClr val="002060"/>
                </a:solidFill>
                <a:latin typeface="Times New Roman" panose="02020603050405020304" pitchFamily="18" charset="0"/>
                <a:cs typeface="Times New Roman" panose="02020603050405020304" pitchFamily="18" charset="0"/>
              </a:rPr>
              <a:t> </a:t>
            </a:r>
            <a:r>
              <a:rPr lang="ru-RU" sz="3100" b="1" dirty="0" err="1" smtClean="0">
                <a:solidFill>
                  <a:srgbClr val="002060"/>
                </a:solidFill>
                <a:latin typeface="Times New Roman" panose="02020603050405020304" pitchFamily="18" charset="0"/>
                <a:cs typeface="Times New Roman" panose="02020603050405020304" pitchFamily="18" charset="0"/>
              </a:rPr>
              <a:t>віку</a:t>
            </a:r>
            <a:r>
              <a:rPr lang="ru-RU" sz="3100" b="1" dirty="0" smtClean="0">
                <a:solidFill>
                  <a:srgbClr val="002060"/>
                </a:solidFill>
                <a:latin typeface="Times New Roman" panose="02020603050405020304" pitchFamily="18" charset="0"/>
                <a:cs typeface="Times New Roman" panose="02020603050405020304" pitchFamily="18" charset="0"/>
              </a:rPr>
              <a:t>.</a:t>
            </a:r>
            <a:br>
              <a:rPr lang="ru-RU" sz="3100" b="1" dirty="0" smtClean="0">
                <a:solidFill>
                  <a:srgbClr val="002060"/>
                </a:solidFill>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
            </a:r>
            <a:br>
              <a:rPr lang="ru-RU" sz="2800" b="1"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63713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761</TotalTime>
  <Words>67</Words>
  <Application>Microsoft Office PowerPoint</Application>
  <PresentationFormat>Произвольный</PresentationFormat>
  <Paragraphs>13</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 «Полікультурна освіта»  факультет педагогічний кафедра дошкільної освіти</vt:lpstr>
      <vt:lpstr>Викладач:  Біличенко Ганна Валеріївна канд. пед. наук, доцент кафедри дошкільної освіти  Електорнна адреса: annasidid1@gmail.com  Профайл викладача:   http://www.slavdpu.dn.ua/index.php/kafedra-doshkilnoi-osvity/sklad-kafedri  </vt:lpstr>
      <vt:lpstr>    Анотація до навчальної дисципліни «Полікультурна освіта»</vt:lpstr>
      <vt:lpstr>Метою вивчення навчальної дисципліни «Полікультурна освіта» є формування у студентів цілісної системи поглядів на теоретичні та технологічні аспекти проблеми полікультурної освіти в контексті сучасних концепцій гуманітарного наукового дискурсу. Основними завданнями є формування у студентів таких компетентностей: загальні: -         поінформованість в історико-культурній своєрідності змісту поняття «полікультурна освіта»; -         усвідомлення необхідності цінування та поваги різноманітності та мультикультурності; -         здатність діяти соціально, відповідально та свідомо у ситуаціях полікультурної взаємодії; -         здатність проведення досліджень на відповідному рівні з теоретичних або практичних аспектів полікультурної освіти;  спеціальні: -         вміння організовувати освітній процес у відповідних групах закладу дошкільної освіти з використанням сучасних технологій становлення мультикультурної особистості; -         здатність здійснювати методичний супровід освітньої діяльності закладу дошкільної освіти щодо виховання міжетнічної толерантності; -         готовність здійснювати просвітницьку діяльність з урахуванням мети, завдань, структури та основних принципів полікультурної освіти щодо підвищення психолого-педагогічної компетентності вихователів, батьків, громадськості; -         здатність до самоосвіти, самовдосконалення, самореалізації в професійній діяльності на основі принцмпів полікультурної освіти; Очікувані результати навчання: сформованність системи поглядів на проблему полікультурної освіти, її концептуальних засад, цілей, завдань та принципів; вміння і навички аналізу, прогнозування, планування, організації освітнього процесу в ЗДО з урахуванням принципів полікультурної освіти на основі особистісно-орієнтованого підходу та суб’єкт-суб’єктної взаємодії. </vt:lpstr>
      <vt:lpstr>             Інформаційний обсяг навчальної дисципліни:  Тема 1. Теоретико-методологічні основи полікультурної освіти. Тема 2. Педагогічна інтерпретація культури та сутності полікультурної освіти. Тема 3. Ідея полікультурності в творчій спадщині відомих вітчизняних вчених. Тема 4. Мета, завдання, структура та основні принципи полікультурної освіти. Тема 5. Толерантність як основа становлення полікультурної особистості. Тема 6. Полікультурна компетентність фахівця дошкільної освіти. Тема 7. Педагогічні технології формування основ полікультурної особистості дітей дошкільного віку.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Назва дисципліни</dc:title>
  <dc:creator>Пользователь</dc:creator>
  <cp:lastModifiedBy>Татьяна</cp:lastModifiedBy>
  <cp:revision>105</cp:revision>
  <dcterms:created xsi:type="dcterms:W3CDTF">2021-01-12T13:31:25Z</dcterms:created>
  <dcterms:modified xsi:type="dcterms:W3CDTF">2023-05-01T07:59:27Z</dcterms:modified>
</cp:coreProperties>
</file>