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2" r:id="rId6"/>
    <p:sldId id="260"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106" d="100"/>
          <a:sy n="106" d="100"/>
        </p:scale>
        <p:origin x="-63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D774505-0654-4034-AD6D-F9FC63B962D8}"/>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 xmlns:a16="http://schemas.microsoft.com/office/drawing/2014/main" id="{CA07B479-5147-49B8-B583-633446E580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 xmlns:a16="http://schemas.microsoft.com/office/drawing/2014/main" id="{5BC1057A-1E7A-4E73-8BA0-812828529099}"/>
              </a:ext>
            </a:extLst>
          </p:cNvPr>
          <p:cNvSpPr>
            <a:spLocks noGrp="1"/>
          </p:cNvSpPr>
          <p:nvPr>
            <p:ph type="dt" sz="half" idx="10"/>
          </p:nvPr>
        </p:nvSpPr>
        <p:spPr/>
        <p:txBody>
          <a:bodyPr/>
          <a:lstStyle/>
          <a:p>
            <a:fld id="{332A3EB4-7F84-4AC8-A39F-FED6AA9D95B0}" type="datetimeFigureOut">
              <a:rPr lang="ru-RU" smtClean="0"/>
              <a:pPr/>
              <a:t>03.05.2023</a:t>
            </a:fld>
            <a:endParaRPr lang="ru-RU"/>
          </a:p>
        </p:txBody>
      </p:sp>
      <p:sp>
        <p:nvSpPr>
          <p:cNvPr id="5" name="Нижний колонтитул 4">
            <a:extLst>
              <a:ext uri="{FF2B5EF4-FFF2-40B4-BE49-F238E27FC236}">
                <a16:creationId xmlns="" xmlns:a16="http://schemas.microsoft.com/office/drawing/2014/main" id="{FF950F5B-AEE6-4606-A4B9-5B78E398400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A90FC1CD-5C96-458F-B33D-596A7A9220AA}"/>
              </a:ext>
            </a:extLst>
          </p:cNvPr>
          <p:cNvSpPr>
            <a:spLocks noGrp="1"/>
          </p:cNvSpPr>
          <p:nvPr>
            <p:ph type="sldNum" sz="quarter" idx="12"/>
          </p:nvPr>
        </p:nvSpPr>
        <p:spPr/>
        <p:txBody>
          <a:bodyPr/>
          <a:lstStyle/>
          <a:p>
            <a:fld id="{EA34EE39-C948-43AE-A981-EDA9B7B7C60E}" type="slidenum">
              <a:rPr lang="ru-RU" smtClean="0"/>
              <a:pPr/>
              <a:t>‹#›</a:t>
            </a:fld>
            <a:endParaRPr lang="ru-RU"/>
          </a:p>
        </p:txBody>
      </p:sp>
    </p:spTree>
    <p:extLst>
      <p:ext uri="{BB962C8B-B14F-4D97-AF65-F5344CB8AC3E}">
        <p14:creationId xmlns="" xmlns:p14="http://schemas.microsoft.com/office/powerpoint/2010/main" val="497903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D4B02A0-78D1-4896-93BF-6CA500C3E4F4}"/>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 xmlns:a16="http://schemas.microsoft.com/office/drawing/2014/main" id="{6F5B8000-B55D-4A0D-962D-DDA94557AE43}"/>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0EA339B6-E221-417E-AB7A-C3AD1F705451}"/>
              </a:ext>
            </a:extLst>
          </p:cNvPr>
          <p:cNvSpPr>
            <a:spLocks noGrp="1"/>
          </p:cNvSpPr>
          <p:nvPr>
            <p:ph type="dt" sz="half" idx="10"/>
          </p:nvPr>
        </p:nvSpPr>
        <p:spPr/>
        <p:txBody>
          <a:bodyPr/>
          <a:lstStyle/>
          <a:p>
            <a:fld id="{332A3EB4-7F84-4AC8-A39F-FED6AA9D95B0}" type="datetimeFigureOut">
              <a:rPr lang="ru-RU" smtClean="0"/>
              <a:pPr/>
              <a:t>03.05.2023</a:t>
            </a:fld>
            <a:endParaRPr lang="ru-RU"/>
          </a:p>
        </p:txBody>
      </p:sp>
      <p:sp>
        <p:nvSpPr>
          <p:cNvPr id="5" name="Нижний колонтитул 4">
            <a:extLst>
              <a:ext uri="{FF2B5EF4-FFF2-40B4-BE49-F238E27FC236}">
                <a16:creationId xmlns="" xmlns:a16="http://schemas.microsoft.com/office/drawing/2014/main" id="{C3915AE1-47AA-4E98-8E07-E9B9D98FE74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52CB124C-0086-45E9-A728-E36CDC844C2B}"/>
              </a:ext>
            </a:extLst>
          </p:cNvPr>
          <p:cNvSpPr>
            <a:spLocks noGrp="1"/>
          </p:cNvSpPr>
          <p:nvPr>
            <p:ph type="sldNum" sz="quarter" idx="12"/>
          </p:nvPr>
        </p:nvSpPr>
        <p:spPr/>
        <p:txBody>
          <a:bodyPr/>
          <a:lstStyle/>
          <a:p>
            <a:fld id="{EA34EE39-C948-43AE-A981-EDA9B7B7C60E}" type="slidenum">
              <a:rPr lang="ru-RU" smtClean="0"/>
              <a:pPr/>
              <a:t>‹#›</a:t>
            </a:fld>
            <a:endParaRPr lang="ru-RU"/>
          </a:p>
        </p:txBody>
      </p:sp>
    </p:spTree>
    <p:extLst>
      <p:ext uri="{BB962C8B-B14F-4D97-AF65-F5344CB8AC3E}">
        <p14:creationId xmlns="" xmlns:p14="http://schemas.microsoft.com/office/powerpoint/2010/main" val="1225191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 xmlns:a16="http://schemas.microsoft.com/office/drawing/2014/main" id="{AB2FF1DD-0C15-414B-AB61-6758043179FE}"/>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 xmlns:a16="http://schemas.microsoft.com/office/drawing/2014/main" id="{C8D5A20B-72FA-4408-907D-388EB92AFE39}"/>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7DFA03D7-EB32-447E-9375-8FC302FC9761}"/>
              </a:ext>
            </a:extLst>
          </p:cNvPr>
          <p:cNvSpPr>
            <a:spLocks noGrp="1"/>
          </p:cNvSpPr>
          <p:nvPr>
            <p:ph type="dt" sz="half" idx="10"/>
          </p:nvPr>
        </p:nvSpPr>
        <p:spPr/>
        <p:txBody>
          <a:bodyPr/>
          <a:lstStyle/>
          <a:p>
            <a:fld id="{332A3EB4-7F84-4AC8-A39F-FED6AA9D95B0}" type="datetimeFigureOut">
              <a:rPr lang="ru-RU" smtClean="0"/>
              <a:pPr/>
              <a:t>03.05.2023</a:t>
            </a:fld>
            <a:endParaRPr lang="ru-RU"/>
          </a:p>
        </p:txBody>
      </p:sp>
      <p:sp>
        <p:nvSpPr>
          <p:cNvPr id="5" name="Нижний колонтитул 4">
            <a:extLst>
              <a:ext uri="{FF2B5EF4-FFF2-40B4-BE49-F238E27FC236}">
                <a16:creationId xmlns="" xmlns:a16="http://schemas.microsoft.com/office/drawing/2014/main" id="{EE3F36B3-F3C5-4976-9CD7-907023C5D8B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9B15D697-E303-420F-9D3A-8B0A5FEE3D74}"/>
              </a:ext>
            </a:extLst>
          </p:cNvPr>
          <p:cNvSpPr>
            <a:spLocks noGrp="1"/>
          </p:cNvSpPr>
          <p:nvPr>
            <p:ph type="sldNum" sz="quarter" idx="12"/>
          </p:nvPr>
        </p:nvSpPr>
        <p:spPr/>
        <p:txBody>
          <a:bodyPr/>
          <a:lstStyle/>
          <a:p>
            <a:fld id="{EA34EE39-C948-43AE-A981-EDA9B7B7C60E}" type="slidenum">
              <a:rPr lang="ru-RU" smtClean="0"/>
              <a:pPr/>
              <a:t>‹#›</a:t>
            </a:fld>
            <a:endParaRPr lang="ru-RU"/>
          </a:p>
        </p:txBody>
      </p:sp>
    </p:spTree>
    <p:extLst>
      <p:ext uri="{BB962C8B-B14F-4D97-AF65-F5344CB8AC3E}">
        <p14:creationId xmlns="" xmlns:p14="http://schemas.microsoft.com/office/powerpoint/2010/main" val="4067312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F2CD6D2-4D1D-412B-9BA6-721614FCC54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7931E070-B2F8-48AD-AD3C-AB1B027C3A49}"/>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2853A818-70A1-4697-B93A-C5498374BFD1}"/>
              </a:ext>
            </a:extLst>
          </p:cNvPr>
          <p:cNvSpPr>
            <a:spLocks noGrp="1"/>
          </p:cNvSpPr>
          <p:nvPr>
            <p:ph type="dt" sz="half" idx="10"/>
          </p:nvPr>
        </p:nvSpPr>
        <p:spPr/>
        <p:txBody>
          <a:bodyPr/>
          <a:lstStyle/>
          <a:p>
            <a:fld id="{332A3EB4-7F84-4AC8-A39F-FED6AA9D95B0}" type="datetimeFigureOut">
              <a:rPr lang="ru-RU" smtClean="0"/>
              <a:pPr/>
              <a:t>03.05.2023</a:t>
            </a:fld>
            <a:endParaRPr lang="ru-RU"/>
          </a:p>
        </p:txBody>
      </p:sp>
      <p:sp>
        <p:nvSpPr>
          <p:cNvPr id="5" name="Нижний колонтитул 4">
            <a:extLst>
              <a:ext uri="{FF2B5EF4-FFF2-40B4-BE49-F238E27FC236}">
                <a16:creationId xmlns="" xmlns:a16="http://schemas.microsoft.com/office/drawing/2014/main" id="{BECEBE2F-835F-49FD-ABCF-F802D994BEB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31B4F34D-0F81-4A0D-B999-0245C55AD0A9}"/>
              </a:ext>
            </a:extLst>
          </p:cNvPr>
          <p:cNvSpPr>
            <a:spLocks noGrp="1"/>
          </p:cNvSpPr>
          <p:nvPr>
            <p:ph type="sldNum" sz="quarter" idx="12"/>
          </p:nvPr>
        </p:nvSpPr>
        <p:spPr/>
        <p:txBody>
          <a:bodyPr/>
          <a:lstStyle/>
          <a:p>
            <a:fld id="{EA34EE39-C948-43AE-A981-EDA9B7B7C60E}" type="slidenum">
              <a:rPr lang="ru-RU" smtClean="0"/>
              <a:pPr/>
              <a:t>‹#›</a:t>
            </a:fld>
            <a:endParaRPr lang="ru-RU"/>
          </a:p>
        </p:txBody>
      </p:sp>
    </p:spTree>
    <p:extLst>
      <p:ext uri="{BB962C8B-B14F-4D97-AF65-F5344CB8AC3E}">
        <p14:creationId xmlns="" xmlns:p14="http://schemas.microsoft.com/office/powerpoint/2010/main" val="2233383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3CE724F-3C22-4F70-B691-FB0D867EAF03}"/>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 xmlns:a16="http://schemas.microsoft.com/office/drawing/2014/main" id="{122BCA68-3811-40C7-A810-93D5053D50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 xmlns:a16="http://schemas.microsoft.com/office/drawing/2014/main" id="{2FFFE98F-FED4-4664-AC20-606C44659E7A}"/>
              </a:ext>
            </a:extLst>
          </p:cNvPr>
          <p:cNvSpPr>
            <a:spLocks noGrp="1"/>
          </p:cNvSpPr>
          <p:nvPr>
            <p:ph type="dt" sz="half" idx="10"/>
          </p:nvPr>
        </p:nvSpPr>
        <p:spPr/>
        <p:txBody>
          <a:bodyPr/>
          <a:lstStyle/>
          <a:p>
            <a:fld id="{332A3EB4-7F84-4AC8-A39F-FED6AA9D95B0}" type="datetimeFigureOut">
              <a:rPr lang="ru-RU" smtClean="0"/>
              <a:pPr/>
              <a:t>03.05.2023</a:t>
            </a:fld>
            <a:endParaRPr lang="ru-RU"/>
          </a:p>
        </p:txBody>
      </p:sp>
      <p:sp>
        <p:nvSpPr>
          <p:cNvPr id="5" name="Нижний колонтитул 4">
            <a:extLst>
              <a:ext uri="{FF2B5EF4-FFF2-40B4-BE49-F238E27FC236}">
                <a16:creationId xmlns="" xmlns:a16="http://schemas.microsoft.com/office/drawing/2014/main" id="{A44740E6-06FF-4596-A469-24A01AADC00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816FD83F-7FB3-4CB6-97B0-95504DE6CABA}"/>
              </a:ext>
            </a:extLst>
          </p:cNvPr>
          <p:cNvSpPr>
            <a:spLocks noGrp="1"/>
          </p:cNvSpPr>
          <p:nvPr>
            <p:ph type="sldNum" sz="quarter" idx="12"/>
          </p:nvPr>
        </p:nvSpPr>
        <p:spPr/>
        <p:txBody>
          <a:bodyPr/>
          <a:lstStyle/>
          <a:p>
            <a:fld id="{EA34EE39-C948-43AE-A981-EDA9B7B7C60E}" type="slidenum">
              <a:rPr lang="ru-RU" smtClean="0"/>
              <a:pPr/>
              <a:t>‹#›</a:t>
            </a:fld>
            <a:endParaRPr lang="ru-RU"/>
          </a:p>
        </p:txBody>
      </p:sp>
    </p:spTree>
    <p:extLst>
      <p:ext uri="{BB962C8B-B14F-4D97-AF65-F5344CB8AC3E}">
        <p14:creationId xmlns="" xmlns:p14="http://schemas.microsoft.com/office/powerpoint/2010/main" val="3101911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1762E8E-FA4C-4F41-8137-FB6ABC112D6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8C7D58E7-9466-4CE8-AB34-B21B534A0086}"/>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 xmlns:a16="http://schemas.microsoft.com/office/drawing/2014/main" id="{18EAB8CA-222D-4706-8F7C-42CA69A86E1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 xmlns:a16="http://schemas.microsoft.com/office/drawing/2014/main" id="{B02FDD47-E155-478D-996C-F34B1E4A84EA}"/>
              </a:ext>
            </a:extLst>
          </p:cNvPr>
          <p:cNvSpPr>
            <a:spLocks noGrp="1"/>
          </p:cNvSpPr>
          <p:nvPr>
            <p:ph type="dt" sz="half" idx="10"/>
          </p:nvPr>
        </p:nvSpPr>
        <p:spPr/>
        <p:txBody>
          <a:bodyPr/>
          <a:lstStyle/>
          <a:p>
            <a:fld id="{332A3EB4-7F84-4AC8-A39F-FED6AA9D95B0}" type="datetimeFigureOut">
              <a:rPr lang="ru-RU" smtClean="0"/>
              <a:pPr/>
              <a:t>03.05.2023</a:t>
            </a:fld>
            <a:endParaRPr lang="ru-RU"/>
          </a:p>
        </p:txBody>
      </p:sp>
      <p:sp>
        <p:nvSpPr>
          <p:cNvPr id="6" name="Нижний колонтитул 5">
            <a:extLst>
              <a:ext uri="{FF2B5EF4-FFF2-40B4-BE49-F238E27FC236}">
                <a16:creationId xmlns="" xmlns:a16="http://schemas.microsoft.com/office/drawing/2014/main" id="{ECFACF44-B9E2-4A75-83D8-4AEFA2F52D6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05D0201E-6445-4907-827D-8A0191291966}"/>
              </a:ext>
            </a:extLst>
          </p:cNvPr>
          <p:cNvSpPr>
            <a:spLocks noGrp="1"/>
          </p:cNvSpPr>
          <p:nvPr>
            <p:ph type="sldNum" sz="quarter" idx="12"/>
          </p:nvPr>
        </p:nvSpPr>
        <p:spPr/>
        <p:txBody>
          <a:bodyPr/>
          <a:lstStyle/>
          <a:p>
            <a:fld id="{EA34EE39-C948-43AE-A981-EDA9B7B7C60E}" type="slidenum">
              <a:rPr lang="ru-RU" smtClean="0"/>
              <a:pPr/>
              <a:t>‹#›</a:t>
            </a:fld>
            <a:endParaRPr lang="ru-RU"/>
          </a:p>
        </p:txBody>
      </p:sp>
    </p:spTree>
    <p:extLst>
      <p:ext uri="{BB962C8B-B14F-4D97-AF65-F5344CB8AC3E}">
        <p14:creationId xmlns="" xmlns:p14="http://schemas.microsoft.com/office/powerpoint/2010/main" val="1611403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2A40F0E-B630-4646-BE51-9EC459E7AD3F}"/>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 xmlns:a16="http://schemas.microsoft.com/office/drawing/2014/main" id="{DA03E09F-9456-4304-BEA3-762C7876E2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 xmlns:a16="http://schemas.microsoft.com/office/drawing/2014/main" id="{37433942-CFD0-4D12-BCBE-88BCA2ED8F3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 xmlns:a16="http://schemas.microsoft.com/office/drawing/2014/main" id="{B1617238-EABA-4177-AF16-E39C42BFE7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 xmlns:a16="http://schemas.microsoft.com/office/drawing/2014/main" id="{06919809-5E07-4A6F-A04A-4F78E06BE8C7}"/>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 xmlns:a16="http://schemas.microsoft.com/office/drawing/2014/main" id="{E0ECF11C-5EC8-43DC-8806-43DBFAA24059}"/>
              </a:ext>
            </a:extLst>
          </p:cNvPr>
          <p:cNvSpPr>
            <a:spLocks noGrp="1"/>
          </p:cNvSpPr>
          <p:nvPr>
            <p:ph type="dt" sz="half" idx="10"/>
          </p:nvPr>
        </p:nvSpPr>
        <p:spPr/>
        <p:txBody>
          <a:bodyPr/>
          <a:lstStyle/>
          <a:p>
            <a:fld id="{332A3EB4-7F84-4AC8-A39F-FED6AA9D95B0}" type="datetimeFigureOut">
              <a:rPr lang="ru-RU" smtClean="0"/>
              <a:pPr/>
              <a:t>03.05.2023</a:t>
            </a:fld>
            <a:endParaRPr lang="ru-RU"/>
          </a:p>
        </p:txBody>
      </p:sp>
      <p:sp>
        <p:nvSpPr>
          <p:cNvPr id="8" name="Нижний колонтитул 7">
            <a:extLst>
              <a:ext uri="{FF2B5EF4-FFF2-40B4-BE49-F238E27FC236}">
                <a16:creationId xmlns="" xmlns:a16="http://schemas.microsoft.com/office/drawing/2014/main" id="{9319C9BC-D499-405E-8849-3FE856A2DEA0}"/>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 xmlns:a16="http://schemas.microsoft.com/office/drawing/2014/main" id="{5B587EEF-1AAA-4641-8817-549D3437D66A}"/>
              </a:ext>
            </a:extLst>
          </p:cNvPr>
          <p:cNvSpPr>
            <a:spLocks noGrp="1"/>
          </p:cNvSpPr>
          <p:nvPr>
            <p:ph type="sldNum" sz="quarter" idx="12"/>
          </p:nvPr>
        </p:nvSpPr>
        <p:spPr/>
        <p:txBody>
          <a:bodyPr/>
          <a:lstStyle/>
          <a:p>
            <a:fld id="{EA34EE39-C948-43AE-A981-EDA9B7B7C60E}" type="slidenum">
              <a:rPr lang="ru-RU" smtClean="0"/>
              <a:pPr/>
              <a:t>‹#›</a:t>
            </a:fld>
            <a:endParaRPr lang="ru-RU"/>
          </a:p>
        </p:txBody>
      </p:sp>
    </p:spTree>
    <p:extLst>
      <p:ext uri="{BB962C8B-B14F-4D97-AF65-F5344CB8AC3E}">
        <p14:creationId xmlns="" xmlns:p14="http://schemas.microsoft.com/office/powerpoint/2010/main" val="18718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ECFAEF7-6291-403C-B742-DC212D0DB1D1}"/>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 xmlns:a16="http://schemas.microsoft.com/office/drawing/2014/main" id="{727D824C-86D3-4391-B34F-7DA055EA55ED}"/>
              </a:ext>
            </a:extLst>
          </p:cNvPr>
          <p:cNvSpPr>
            <a:spLocks noGrp="1"/>
          </p:cNvSpPr>
          <p:nvPr>
            <p:ph type="dt" sz="half" idx="10"/>
          </p:nvPr>
        </p:nvSpPr>
        <p:spPr/>
        <p:txBody>
          <a:bodyPr/>
          <a:lstStyle/>
          <a:p>
            <a:fld id="{332A3EB4-7F84-4AC8-A39F-FED6AA9D95B0}" type="datetimeFigureOut">
              <a:rPr lang="ru-RU" smtClean="0"/>
              <a:pPr/>
              <a:t>03.05.2023</a:t>
            </a:fld>
            <a:endParaRPr lang="ru-RU"/>
          </a:p>
        </p:txBody>
      </p:sp>
      <p:sp>
        <p:nvSpPr>
          <p:cNvPr id="4" name="Нижний колонтитул 3">
            <a:extLst>
              <a:ext uri="{FF2B5EF4-FFF2-40B4-BE49-F238E27FC236}">
                <a16:creationId xmlns="" xmlns:a16="http://schemas.microsoft.com/office/drawing/2014/main" id="{50718992-DEAD-40CD-8BE8-B3297C438C97}"/>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 xmlns:a16="http://schemas.microsoft.com/office/drawing/2014/main" id="{89EC3ADB-9E99-4D69-977D-F9868A10FECD}"/>
              </a:ext>
            </a:extLst>
          </p:cNvPr>
          <p:cNvSpPr>
            <a:spLocks noGrp="1"/>
          </p:cNvSpPr>
          <p:nvPr>
            <p:ph type="sldNum" sz="quarter" idx="12"/>
          </p:nvPr>
        </p:nvSpPr>
        <p:spPr/>
        <p:txBody>
          <a:bodyPr/>
          <a:lstStyle/>
          <a:p>
            <a:fld id="{EA34EE39-C948-43AE-A981-EDA9B7B7C60E}" type="slidenum">
              <a:rPr lang="ru-RU" smtClean="0"/>
              <a:pPr/>
              <a:t>‹#›</a:t>
            </a:fld>
            <a:endParaRPr lang="ru-RU"/>
          </a:p>
        </p:txBody>
      </p:sp>
    </p:spTree>
    <p:extLst>
      <p:ext uri="{BB962C8B-B14F-4D97-AF65-F5344CB8AC3E}">
        <p14:creationId xmlns="" xmlns:p14="http://schemas.microsoft.com/office/powerpoint/2010/main" val="3261430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 xmlns:a16="http://schemas.microsoft.com/office/drawing/2014/main" id="{E929E3A5-A747-4EC6-AF95-2D8263C1FA1E}"/>
              </a:ext>
            </a:extLst>
          </p:cNvPr>
          <p:cNvSpPr>
            <a:spLocks noGrp="1"/>
          </p:cNvSpPr>
          <p:nvPr>
            <p:ph type="dt" sz="half" idx="10"/>
          </p:nvPr>
        </p:nvSpPr>
        <p:spPr/>
        <p:txBody>
          <a:bodyPr/>
          <a:lstStyle/>
          <a:p>
            <a:fld id="{332A3EB4-7F84-4AC8-A39F-FED6AA9D95B0}" type="datetimeFigureOut">
              <a:rPr lang="ru-RU" smtClean="0"/>
              <a:pPr/>
              <a:t>03.05.2023</a:t>
            </a:fld>
            <a:endParaRPr lang="ru-RU"/>
          </a:p>
        </p:txBody>
      </p:sp>
      <p:sp>
        <p:nvSpPr>
          <p:cNvPr id="3" name="Нижний колонтитул 2">
            <a:extLst>
              <a:ext uri="{FF2B5EF4-FFF2-40B4-BE49-F238E27FC236}">
                <a16:creationId xmlns="" xmlns:a16="http://schemas.microsoft.com/office/drawing/2014/main" id="{435B7619-41C6-43EB-8BF6-F4BCC057A589}"/>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 xmlns:a16="http://schemas.microsoft.com/office/drawing/2014/main" id="{715B5D3B-BAEC-4D00-B215-33E4629C394C}"/>
              </a:ext>
            </a:extLst>
          </p:cNvPr>
          <p:cNvSpPr>
            <a:spLocks noGrp="1"/>
          </p:cNvSpPr>
          <p:nvPr>
            <p:ph type="sldNum" sz="quarter" idx="12"/>
          </p:nvPr>
        </p:nvSpPr>
        <p:spPr/>
        <p:txBody>
          <a:bodyPr/>
          <a:lstStyle/>
          <a:p>
            <a:fld id="{EA34EE39-C948-43AE-A981-EDA9B7B7C60E}" type="slidenum">
              <a:rPr lang="ru-RU" smtClean="0"/>
              <a:pPr/>
              <a:t>‹#›</a:t>
            </a:fld>
            <a:endParaRPr lang="ru-RU"/>
          </a:p>
        </p:txBody>
      </p:sp>
    </p:spTree>
    <p:extLst>
      <p:ext uri="{BB962C8B-B14F-4D97-AF65-F5344CB8AC3E}">
        <p14:creationId xmlns="" xmlns:p14="http://schemas.microsoft.com/office/powerpoint/2010/main" val="1266530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813E892-7F57-4CED-B6FB-DC2FC6E65F7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 xmlns:a16="http://schemas.microsoft.com/office/drawing/2014/main" id="{D497193D-CB58-4683-9E3E-870FAA1F38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 xmlns:a16="http://schemas.microsoft.com/office/drawing/2014/main" id="{E226C6B7-A094-4B55-85FA-490459E948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A4087114-D4B8-42D1-A66C-1A139E8C1C4C}"/>
              </a:ext>
            </a:extLst>
          </p:cNvPr>
          <p:cNvSpPr>
            <a:spLocks noGrp="1"/>
          </p:cNvSpPr>
          <p:nvPr>
            <p:ph type="dt" sz="half" idx="10"/>
          </p:nvPr>
        </p:nvSpPr>
        <p:spPr/>
        <p:txBody>
          <a:bodyPr/>
          <a:lstStyle/>
          <a:p>
            <a:fld id="{332A3EB4-7F84-4AC8-A39F-FED6AA9D95B0}" type="datetimeFigureOut">
              <a:rPr lang="ru-RU" smtClean="0"/>
              <a:pPr/>
              <a:t>03.05.2023</a:t>
            </a:fld>
            <a:endParaRPr lang="ru-RU"/>
          </a:p>
        </p:txBody>
      </p:sp>
      <p:sp>
        <p:nvSpPr>
          <p:cNvPr id="6" name="Нижний колонтитул 5">
            <a:extLst>
              <a:ext uri="{FF2B5EF4-FFF2-40B4-BE49-F238E27FC236}">
                <a16:creationId xmlns="" xmlns:a16="http://schemas.microsoft.com/office/drawing/2014/main" id="{C9A8D3D4-C8E5-4E57-8F32-0330D49FF84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7D02302E-BA30-40B6-BD0F-F2205E4C6A90}"/>
              </a:ext>
            </a:extLst>
          </p:cNvPr>
          <p:cNvSpPr>
            <a:spLocks noGrp="1"/>
          </p:cNvSpPr>
          <p:nvPr>
            <p:ph type="sldNum" sz="quarter" idx="12"/>
          </p:nvPr>
        </p:nvSpPr>
        <p:spPr/>
        <p:txBody>
          <a:bodyPr/>
          <a:lstStyle/>
          <a:p>
            <a:fld id="{EA34EE39-C948-43AE-A981-EDA9B7B7C60E}" type="slidenum">
              <a:rPr lang="ru-RU" smtClean="0"/>
              <a:pPr/>
              <a:t>‹#›</a:t>
            </a:fld>
            <a:endParaRPr lang="ru-RU"/>
          </a:p>
        </p:txBody>
      </p:sp>
    </p:spTree>
    <p:extLst>
      <p:ext uri="{BB962C8B-B14F-4D97-AF65-F5344CB8AC3E}">
        <p14:creationId xmlns="" xmlns:p14="http://schemas.microsoft.com/office/powerpoint/2010/main" val="399804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F9D2C4F-DB44-43F3-B75B-666277C5D90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 xmlns:a16="http://schemas.microsoft.com/office/drawing/2014/main" id="{B76CBC3B-3ED6-4469-8E3C-0116D3D9C2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 xmlns:a16="http://schemas.microsoft.com/office/drawing/2014/main" id="{E6E62C22-97E4-49AE-A89F-F80DF7CBEC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3AA66675-81E5-4204-97FB-A78C5ABC1D3C}"/>
              </a:ext>
            </a:extLst>
          </p:cNvPr>
          <p:cNvSpPr>
            <a:spLocks noGrp="1"/>
          </p:cNvSpPr>
          <p:nvPr>
            <p:ph type="dt" sz="half" idx="10"/>
          </p:nvPr>
        </p:nvSpPr>
        <p:spPr/>
        <p:txBody>
          <a:bodyPr/>
          <a:lstStyle/>
          <a:p>
            <a:fld id="{332A3EB4-7F84-4AC8-A39F-FED6AA9D95B0}" type="datetimeFigureOut">
              <a:rPr lang="ru-RU" smtClean="0"/>
              <a:pPr/>
              <a:t>03.05.2023</a:t>
            </a:fld>
            <a:endParaRPr lang="ru-RU"/>
          </a:p>
        </p:txBody>
      </p:sp>
      <p:sp>
        <p:nvSpPr>
          <p:cNvPr id="6" name="Нижний колонтитул 5">
            <a:extLst>
              <a:ext uri="{FF2B5EF4-FFF2-40B4-BE49-F238E27FC236}">
                <a16:creationId xmlns="" xmlns:a16="http://schemas.microsoft.com/office/drawing/2014/main" id="{F818EEB5-D185-4CD0-994E-2CA11059993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FEDC5C99-36F4-47A6-BD79-48BE85AF2B94}"/>
              </a:ext>
            </a:extLst>
          </p:cNvPr>
          <p:cNvSpPr>
            <a:spLocks noGrp="1"/>
          </p:cNvSpPr>
          <p:nvPr>
            <p:ph type="sldNum" sz="quarter" idx="12"/>
          </p:nvPr>
        </p:nvSpPr>
        <p:spPr/>
        <p:txBody>
          <a:bodyPr/>
          <a:lstStyle/>
          <a:p>
            <a:fld id="{EA34EE39-C948-43AE-A981-EDA9B7B7C60E}" type="slidenum">
              <a:rPr lang="ru-RU" smtClean="0"/>
              <a:pPr/>
              <a:t>‹#›</a:t>
            </a:fld>
            <a:endParaRPr lang="ru-RU"/>
          </a:p>
        </p:txBody>
      </p:sp>
    </p:spTree>
    <p:extLst>
      <p:ext uri="{BB962C8B-B14F-4D97-AF65-F5344CB8AC3E}">
        <p14:creationId xmlns="" xmlns:p14="http://schemas.microsoft.com/office/powerpoint/2010/main" val="56278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52C4194-3DE8-48AD-BC75-BF50E4E8A6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 xmlns:a16="http://schemas.microsoft.com/office/drawing/2014/main" id="{DFA9CE69-14F2-477B-BB5D-1D399D857F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EA2ED985-D1D0-4224-90C8-C85F3B4091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A3EB4-7F84-4AC8-A39F-FED6AA9D95B0}" type="datetimeFigureOut">
              <a:rPr lang="ru-RU" smtClean="0"/>
              <a:pPr/>
              <a:t>03.05.2023</a:t>
            </a:fld>
            <a:endParaRPr lang="ru-RU"/>
          </a:p>
        </p:txBody>
      </p:sp>
      <p:sp>
        <p:nvSpPr>
          <p:cNvPr id="5" name="Нижний колонтитул 4">
            <a:extLst>
              <a:ext uri="{FF2B5EF4-FFF2-40B4-BE49-F238E27FC236}">
                <a16:creationId xmlns="" xmlns:a16="http://schemas.microsoft.com/office/drawing/2014/main" id="{E382949F-480C-4DCA-9507-54D3B894AB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 xmlns:a16="http://schemas.microsoft.com/office/drawing/2014/main" id="{5FCA7FC6-A27A-4A57-8DD0-4D74635D97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34EE39-C948-43AE-A981-EDA9B7B7C60E}" type="slidenum">
              <a:rPr lang="ru-RU" smtClean="0"/>
              <a:pPr/>
              <a:t>‹#›</a:t>
            </a:fld>
            <a:endParaRPr lang="ru-RU"/>
          </a:p>
        </p:txBody>
      </p:sp>
    </p:spTree>
    <p:extLst>
      <p:ext uri="{BB962C8B-B14F-4D97-AF65-F5344CB8AC3E}">
        <p14:creationId xmlns="" xmlns:p14="http://schemas.microsoft.com/office/powerpoint/2010/main" val="1551124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 xmlns:a16="http://schemas.microsoft.com/office/drawing/2014/main" id="{D93C03AA-DAEE-4E35-9CF7-5528EFC1BF15}"/>
              </a:ext>
            </a:extLst>
          </p:cNvPr>
          <p:cNvSpPr>
            <a:spLocks noGrp="1"/>
          </p:cNvSpPr>
          <p:nvPr>
            <p:ph type="title"/>
          </p:nvPr>
        </p:nvSpPr>
        <p:spPr>
          <a:ln>
            <a:solidFill>
              <a:srgbClr val="7030A0"/>
            </a:solidFill>
          </a:ln>
        </p:spPr>
        <p:style>
          <a:lnRef idx="3">
            <a:schemeClr val="lt1"/>
          </a:lnRef>
          <a:fillRef idx="1">
            <a:schemeClr val="accent4"/>
          </a:fillRef>
          <a:effectRef idx="1">
            <a:schemeClr val="accent4"/>
          </a:effectRef>
          <a:fontRef idx="minor">
            <a:schemeClr val="lt1"/>
          </a:fontRef>
        </p:style>
        <p:txBody>
          <a:bodyPr>
            <a:normAutofit fontScale="90000"/>
          </a:bodyPr>
          <a:lstStyle/>
          <a:p>
            <a:pPr algn="ctr"/>
            <a:r>
              <a:rPr lang="uk-UA" b="1" cap="all" dirty="0">
                <a:latin typeface="Times New Roman" panose="02020603050405020304" pitchFamily="18" charset="0"/>
                <a:cs typeface="Times New Roman" panose="02020603050405020304" pitchFamily="18" charset="0"/>
              </a:rPr>
              <a:t/>
            </a:r>
            <a:br>
              <a:rPr lang="uk-UA" b="1" cap="all" dirty="0">
                <a:latin typeface="Times New Roman" panose="02020603050405020304" pitchFamily="18" charset="0"/>
                <a:cs typeface="Times New Roman" panose="02020603050405020304" pitchFamily="18" charset="0"/>
              </a:rPr>
            </a:br>
            <a:r>
              <a:rPr lang="uk-UA" sz="4000" b="1" cap="all" dirty="0" err="1">
                <a:solidFill>
                  <a:srgbClr val="7030A0"/>
                </a:solidFill>
                <a:latin typeface="Times New Roman" panose="02020603050405020304" pitchFamily="18" charset="0"/>
                <a:cs typeface="Times New Roman" panose="02020603050405020304" pitchFamily="18" charset="0"/>
              </a:rPr>
              <a:t>медіапедагогіка</a:t>
            </a:r>
            <a:r>
              <a:rPr lang="uk-UA" sz="4000" b="1" cap="all" dirty="0">
                <a:solidFill>
                  <a:srgbClr val="7030A0"/>
                </a:solidFill>
                <a:latin typeface="Times New Roman" panose="02020603050405020304" pitchFamily="18" charset="0"/>
                <a:cs typeface="Times New Roman" panose="02020603050405020304" pitchFamily="18" charset="0"/>
              </a:rPr>
              <a:t> в дошкільній освіті</a:t>
            </a:r>
            <a:r>
              <a:rPr lang="uk-UA" b="1" cap="all" dirty="0">
                <a:latin typeface="Times New Roman" panose="02020603050405020304" pitchFamily="18" charset="0"/>
                <a:cs typeface="Times New Roman" panose="02020603050405020304" pitchFamily="18" charset="0"/>
              </a:rPr>
              <a:t/>
            </a:r>
            <a:br>
              <a:rPr lang="uk-UA" b="1" cap="all" dirty="0">
                <a:latin typeface="Times New Roman" panose="02020603050405020304" pitchFamily="18" charset="0"/>
                <a:cs typeface="Times New Roman" panose="02020603050405020304" pitchFamily="18" charset="0"/>
              </a:rPr>
            </a:br>
            <a:r>
              <a:rPr lang="ru-RU" dirty="0"/>
              <a:t/>
            </a:r>
            <a:br>
              <a:rPr lang="ru-RU" dirty="0"/>
            </a:br>
            <a:endParaRPr lang="ru-RU" dirty="0"/>
          </a:p>
        </p:txBody>
      </p:sp>
      <p:sp>
        <p:nvSpPr>
          <p:cNvPr id="3" name="Содержимое 2"/>
          <p:cNvSpPr>
            <a:spLocks noGrp="1"/>
          </p:cNvSpPr>
          <p:nvPr>
            <p:ph idx="1"/>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ctr">
              <a:buNone/>
            </a:pPr>
            <a:endParaRPr lang="uk-UA" sz="3200" b="1" cap="all" dirty="0">
              <a:solidFill>
                <a:srgbClr val="7030A0"/>
              </a:solidFill>
              <a:latin typeface="Times New Roman" panose="02020603050405020304" pitchFamily="18" charset="0"/>
              <a:cs typeface="Times New Roman" panose="02020603050405020304" pitchFamily="18" charset="0"/>
            </a:endParaRPr>
          </a:p>
          <a:p>
            <a:pPr algn="ctr">
              <a:buNone/>
            </a:pPr>
            <a:r>
              <a:rPr lang="uk-UA" sz="3600" b="1" cap="all" dirty="0">
                <a:solidFill>
                  <a:srgbClr val="7030A0"/>
                </a:solidFill>
                <a:latin typeface="Times New Roman" pitchFamily="18" charset="0"/>
                <a:cs typeface="Times New Roman" pitchFamily="18" charset="0"/>
              </a:rPr>
              <a:t>П</a:t>
            </a:r>
            <a:r>
              <a:rPr lang="uk-UA" sz="3600" b="1" dirty="0">
                <a:solidFill>
                  <a:srgbClr val="7030A0"/>
                </a:solidFill>
                <a:latin typeface="Times New Roman" pitchFamily="18" charset="0"/>
                <a:cs typeface="Times New Roman" pitchFamily="18" charset="0"/>
              </a:rPr>
              <a:t>едагогічний факультет</a:t>
            </a:r>
            <a:br>
              <a:rPr lang="uk-UA" sz="3600" b="1" dirty="0">
                <a:solidFill>
                  <a:srgbClr val="7030A0"/>
                </a:solidFill>
                <a:latin typeface="Times New Roman" pitchFamily="18" charset="0"/>
                <a:cs typeface="Times New Roman" pitchFamily="18" charset="0"/>
              </a:rPr>
            </a:br>
            <a:r>
              <a:rPr lang="uk-UA" sz="3600" b="1" dirty="0">
                <a:solidFill>
                  <a:srgbClr val="7030A0"/>
                </a:solidFill>
                <a:latin typeface="Times New Roman" pitchFamily="18" charset="0"/>
                <a:cs typeface="Times New Roman" pitchFamily="18" charset="0"/>
              </a:rPr>
              <a:t>кафедра дошкільної освіти</a:t>
            </a:r>
            <a:br>
              <a:rPr lang="uk-UA" sz="3600" b="1" dirty="0">
                <a:solidFill>
                  <a:srgbClr val="7030A0"/>
                </a:solidFill>
                <a:latin typeface="Times New Roman" pitchFamily="18" charset="0"/>
                <a:cs typeface="Times New Roman" pitchFamily="18" charset="0"/>
              </a:rPr>
            </a:br>
            <a:r>
              <a:rPr lang="uk-UA" sz="3600" b="1" dirty="0">
                <a:solidFill>
                  <a:srgbClr val="7030A0"/>
                </a:solidFill>
                <a:latin typeface="Times New Roman" pitchFamily="18" charset="0"/>
                <a:cs typeface="Times New Roman" pitchFamily="18" charset="0"/>
              </a:rPr>
              <a:t> спеціальність 012 «Дошкільна освіта» </a:t>
            </a:r>
            <a:br>
              <a:rPr lang="uk-UA" sz="3600" b="1" dirty="0">
                <a:solidFill>
                  <a:srgbClr val="7030A0"/>
                </a:solidFill>
                <a:latin typeface="Times New Roman" pitchFamily="18" charset="0"/>
                <a:cs typeface="Times New Roman" pitchFamily="18" charset="0"/>
              </a:rPr>
            </a:br>
            <a:r>
              <a:rPr lang="uk-UA" sz="3600" b="1" dirty="0">
                <a:solidFill>
                  <a:srgbClr val="7030A0"/>
                </a:solidFill>
                <a:latin typeface="Times New Roman" pitchFamily="18" charset="0"/>
                <a:cs typeface="Times New Roman" pitchFamily="18" charset="0"/>
              </a:rPr>
              <a:t>освітня програма «Дошкільна освіта»</a:t>
            </a:r>
            <a:r>
              <a:rPr lang="ru-RU" sz="3600" b="1" dirty="0">
                <a:solidFill>
                  <a:srgbClr val="7030A0"/>
                </a:solidFill>
                <a:latin typeface="Times New Roman" pitchFamily="18" charset="0"/>
                <a:cs typeface="Times New Roman" pitchFamily="18" charset="0"/>
              </a:rPr>
              <a:t/>
            </a:r>
            <a:br>
              <a:rPr lang="ru-RU" sz="3600" b="1" dirty="0">
                <a:solidFill>
                  <a:srgbClr val="7030A0"/>
                </a:solidFill>
                <a:latin typeface="Times New Roman" pitchFamily="18" charset="0"/>
                <a:cs typeface="Times New Roman" pitchFamily="18" charset="0"/>
              </a:rPr>
            </a:br>
            <a:r>
              <a:rPr lang="ru-RU" sz="3600" b="1" dirty="0" smtClean="0">
                <a:solidFill>
                  <a:srgbClr val="7030A0"/>
                </a:solidFill>
                <a:latin typeface="Times New Roman" pitchFamily="18" charset="0"/>
                <a:cs typeface="Times New Roman" pitchFamily="18" charset="0"/>
              </a:rPr>
              <a:t>перший </a:t>
            </a:r>
            <a:r>
              <a:rPr lang="uk-UA" sz="3600" b="1" dirty="0">
                <a:solidFill>
                  <a:srgbClr val="7030A0"/>
                </a:solidFill>
                <a:latin typeface="Times New Roman" pitchFamily="18" charset="0"/>
                <a:cs typeface="Times New Roman" pitchFamily="18" charset="0"/>
              </a:rPr>
              <a:t>рівень вищої освіти «Бакалавр» </a:t>
            </a:r>
            <a:r>
              <a:rPr lang="ru-RU" sz="3200" b="1" dirty="0">
                <a:latin typeface="Times New Roman" pitchFamily="18" charset="0"/>
                <a:cs typeface="Times New Roman" pitchFamily="18" charset="0"/>
              </a:rPr>
              <a:t/>
            </a:r>
            <a:br>
              <a:rPr lang="ru-RU" sz="3200" b="1" dirty="0">
                <a:latin typeface="Times New Roman" pitchFamily="18" charset="0"/>
                <a:cs typeface="Times New Roman" pitchFamily="18" charset="0"/>
              </a:rPr>
            </a:br>
            <a:r>
              <a:rPr lang="ru-RU" sz="3200" dirty="0"/>
              <a:t/>
            </a:r>
            <a:br>
              <a:rPr lang="ru-RU" sz="3200" dirty="0"/>
            </a:br>
            <a:endParaRPr lang="ru-RU" sz="3200" dirty="0"/>
          </a:p>
        </p:txBody>
      </p:sp>
    </p:spTree>
    <p:extLst>
      <p:ext uri="{BB962C8B-B14F-4D97-AF65-F5344CB8AC3E}">
        <p14:creationId xmlns="" xmlns:p14="http://schemas.microsoft.com/office/powerpoint/2010/main" val="3476452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 xmlns:a16="http://schemas.microsoft.com/office/drawing/2014/main" id="{D93C03AA-DAEE-4E35-9CF7-5528EFC1BF15}"/>
              </a:ext>
            </a:extLst>
          </p:cNvPr>
          <p:cNvSpPr>
            <a:spLocks noGrp="1"/>
          </p:cNvSpPr>
          <p:nvPr>
            <p:ph type="title"/>
          </p:nvPr>
        </p:nvSpPr>
        <p:spPr>
          <a:xfrm>
            <a:off x="838200" y="365125"/>
            <a:ext cx="10515600" cy="6244222"/>
          </a:xfrm>
        </p:spPr>
        <p:style>
          <a:lnRef idx="2">
            <a:schemeClr val="accent4">
              <a:shade val="50000"/>
            </a:schemeClr>
          </a:lnRef>
          <a:fillRef idx="1">
            <a:schemeClr val="accent4"/>
          </a:fillRef>
          <a:effectRef idx="0">
            <a:schemeClr val="accent4"/>
          </a:effectRef>
          <a:fontRef idx="minor">
            <a:schemeClr val="lt1"/>
          </a:fontRef>
        </p:style>
        <p:txBody>
          <a:bodyPr/>
          <a:lstStyle/>
          <a:p>
            <a:r>
              <a:rPr lang="uk-UA" sz="3200" b="1" dirty="0">
                <a:solidFill>
                  <a:srgbClr val="7030A0"/>
                </a:solidFill>
                <a:latin typeface="Times New Roman" panose="02020603050405020304" pitchFamily="18" charset="0"/>
                <a:cs typeface="Times New Roman" panose="02020603050405020304" pitchFamily="18" charset="0"/>
              </a:rPr>
              <a:t>Кахіані Юлія Володимирівна,</a:t>
            </a:r>
            <a:r>
              <a:rPr lang="uk-UA" sz="3200" dirty="0">
                <a:solidFill>
                  <a:srgbClr val="7030A0"/>
                </a:solidFill>
                <a:latin typeface="Times New Roman" panose="02020603050405020304" pitchFamily="18" charset="0"/>
                <a:cs typeface="Times New Roman" panose="02020603050405020304" pitchFamily="18" charset="0"/>
              </a:rPr>
              <a:t> кандидат педагогічних наук, доцент</a:t>
            </a:r>
            <a:r>
              <a:rPr lang="ru-RU" sz="3200" dirty="0">
                <a:solidFill>
                  <a:srgbClr val="7030A0"/>
                </a:solidFill>
                <a:latin typeface="Times New Roman" panose="02020603050405020304" pitchFamily="18" charset="0"/>
                <a:cs typeface="Times New Roman" panose="02020603050405020304" pitchFamily="18" charset="0"/>
              </a:rPr>
              <a:t/>
            </a:r>
            <a:br>
              <a:rPr lang="ru-RU" sz="3200" dirty="0">
                <a:solidFill>
                  <a:srgbClr val="7030A0"/>
                </a:solidFill>
                <a:latin typeface="Times New Roman" panose="02020603050405020304" pitchFamily="18" charset="0"/>
                <a:cs typeface="Times New Roman" panose="02020603050405020304" pitchFamily="18" charset="0"/>
              </a:rPr>
            </a:br>
            <a:r>
              <a:rPr lang="uk-UA" sz="3200" dirty="0">
                <a:solidFill>
                  <a:srgbClr val="7030A0"/>
                </a:solidFill>
                <a:latin typeface="Times New Roman" panose="02020603050405020304" pitchFamily="18" charset="0"/>
                <a:cs typeface="Times New Roman" panose="02020603050405020304" pitchFamily="18" charset="0"/>
              </a:rPr>
              <a:t> </a:t>
            </a:r>
            <a:r>
              <a:rPr lang="en-US" sz="3200" b="1" dirty="0">
                <a:solidFill>
                  <a:srgbClr val="7030A0"/>
                </a:solidFill>
                <a:latin typeface="Times New Roman" panose="02020603050405020304" pitchFamily="18" charset="0"/>
                <a:cs typeface="Times New Roman" panose="02020603050405020304" pitchFamily="18" charset="0"/>
              </a:rPr>
              <a:t>e-mail</a:t>
            </a:r>
            <a:r>
              <a:rPr lang="uk-UA" sz="3200" b="1" dirty="0">
                <a:solidFill>
                  <a:srgbClr val="7030A0"/>
                </a:solidFill>
                <a:latin typeface="Times New Roman" panose="02020603050405020304" pitchFamily="18" charset="0"/>
                <a:cs typeface="Times New Roman" panose="02020603050405020304" pitchFamily="18" charset="0"/>
              </a:rPr>
              <a:t>: </a:t>
            </a:r>
            <a:r>
              <a:rPr lang="en-US" sz="3200" dirty="0">
                <a:solidFill>
                  <a:srgbClr val="7030A0"/>
                </a:solidFill>
                <a:latin typeface="Times New Roman" panose="02020603050405020304" pitchFamily="18" charset="0"/>
                <a:cs typeface="Times New Roman" panose="02020603050405020304" pitchFamily="18" charset="0"/>
              </a:rPr>
              <a:t>kakhiani.yulia@ukr.net</a:t>
            </a:r>
            <a:r>
              <a:rPr lang="ru-RU" dirty="0"/>
              <a:t/>
            </a:r>
            <a:br>
              <a:rPr lang="ru-RU" dirty="0"/>
            </a:br>
            <a:endParaRPr lang="ru-RU" dirty="0"/>
          </a:p>
        </p:txBody>
      </p:sp>
    </p:spTree>
    <p:extLst>
      <p:ext uri="{BB962C8B-B14F-4D97-AF65-F5344CB8AC3E}">
        <p14:creationId xmlns="" xmlns:p14="http://schemas.microsoft.com/office/powerpoint/2010/main" val="1344903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44774"/>
            <a:ext cx="10515600" cy="6026045"/>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algn="ctr"/>
            <a:r>
              <a:rPr lang="uk-UA" sz="2000" b="1" dirty="0">
                <a:solidFill>
                  <a:srgbClr val="7030A0"/>
                </a:solidFill>
              </a:rPr>
              <a:t>АНОТАЦІЯ ДО НАВЧАЛЬНОЇ ДИСЦИПЛІНИ</a:t>
            </a:r>
            <a:br>
              <a:rPr lang="uk-UA" sz="2000" b="1" dirty="0">
                <a:solidFill>
                  <a:srgbClr val="7030A0"/>
                </a:solidFill>
              </a:rPr>
            </a:br>
            <a:r>
              <a:rPr lang="uk-UA" sz="2000" b="1" dirty="0">
                <a:solidFill>
                  <a:srgbClr val="7030A0"/>
                </a:solidFill>
                <a:latin typeface="Times New Roman" pitchFamily="18" charset="0"/>
                <a:cs typeface="Times New Roman" pitchFamily="18" charset="0"/>
              </a:rPr>
              <a:t> «МЕДІАПЕДАГОГІКА В ДОШКІЛЬНІЙ ОСВІТІ» </a:t>
            </a:r>
            <a:r>
              <a:rPr lang="en-US" sz="2000" dirty="0">
                <a:solidFill>
                  <a:srgbClr val="7030A0"/>
                </a:solidFill>
              </a:rPr>
              <a:t/>
            </a:r>
            <a:br>
              <a:rPr lang="en-US" sz="2000" dirty="0">
                <a:solidFill>
                  <a:srgbClr val="7030A0"/>
                </a:solidFill>
              </a:rPr>
            </a:br>
            <a:r>
              <a:rPr lang="uk-UA" sz="2000" dirty="0">
                <a:solidFill>
                  <a:srgbClr val="7030A0"/>
                </a:solidFill>
              </a:rPr>
              <a:t>Загальна культура суспільства, громадські тенденції, професійна підготовка фахівців безпосередньо пов’язані з проблемами охорони та захисту суспільної моралі, вирішення яких можливе на підґрунті формування та поширення в Україні основ </a:t>
            </a:r>
            <a:r>
              <a:rPr lang="uk-UA" sz="2000" dirty="0" err="1">
                <a:solidFill>
                  <a:srgbClr val="7030A0"/>
                </a:solidFill>
              </a:rPr>
              <a:t>медіаграмотності</a:t>
            </a:r>
            <a:r>
              <a:rPr lang="uk-UA" sz="2000" dirty="0">
                <a:solidFill>
                  <a:srgbClr val="7030A0"/>
                </a:solidFill>
              </a:rPr>
              <a:t>. </a:t>
            </a:r>
            <a:br>
              <a:rPr lang="uk-UA" sz="2000" dirty="0">
                <a:solidFill>
                  <a:srgbClr val="7030A0"/>
                </a:solidFill>
              </a:rPr>
            </a:br>
            <a:r>
              <a:rPr lang="uk-UA" sz="2000" dirty="0">
                <a:solidFill>
                  <a:srgbClr val="7030A0"/>
                </a:solidFill>
              </a:rPr>
              <a:t>Бурхливий розвиток електронних технологій,  широке упровадження інтерактивних систем комунікації, навчальних програм у мультимедійних технологіях забезпечило вторгнення в суспільство недоступного раніше потоку аудіовізуальної інформації від масової </a:t>
            </a:r>
            <a:r>
              <a:rPr lang="uk-UA" sz="2000" dirty="0" err="1">
                <a:solidFill>
                  <a:srgbClr val="7030A0"/>
                </a:solidFill>
              </a:rPr>
              <a:t>теле-</a:t>
            </a:r>
            <a:r>
              <a:rPr lang="uk-UA" sz="2000" dirty="0">
                <a:solidFill>
                  <a:srgbClr val="7030A0"/>
                </a:solidFill>
              </a:rPr>
              <a:t>, </a:t>
            </a:r>
            <a:r>
              <a:rPr lang="uk-UA" sz="2000" dirty="0" err="1">
                <a:solidFill>
                  <a:srgbClr val="7030A0"/>
                </a:solidFill>
              </a:rPr>
              <a:t>кіно-</a:t>
            </a:r>
            <a:r>
              <a:rPr lang="uk-UA" sz="2000" dirty="0">
                <a:solidFill>
                  <a:srgbClr val="7030A0"/>
                </a:solidFill>
              </a:rPr>
              <a:t>, іншої відеопродукції до електронних мереж Інтернет. Це спричинило помітні трансформації у сфері культури, як позитивні, так і негативні, майже повну зміну матриць свідомості, ціннісних систем і мислення, сприйняття оточуючого світу. </a:t>
            </a:r>
            <a:br>
              <a:rPr lang="uk-UA" sz="2000" dirty="0">
                <a:solidFill>
                  <a:srgbClr val="7030A0"/>
                </a:solidFill>
              </a:rPr>
            </a:br>
            <a:r>
              <a:rPr lang="uk-UA" sz="2000" dirty="0">
                <a:solidFill>
                  <a:srgbClr val="7030A0"/>
                </a:solidFill>
              </a:rPr>
              <a:t>Створення ефективного механізму критичного осмислення і корегування інформації, отриманої через ЗМІ, відпрацювання особистісної системи ціннісних орієнтацій та формування умінь інтерпретувати інформацію, розуміти її суть, адресну спрямованість, мету інформування, викриття прихованого значення мають усунути негативний вплив на свідомість громадян, особливо студентської молоді. </a:t>
            </a:r>
            <a:br>
              <a:rPr lang="uk-UA" sz="2000" dirty="0">
                <a:solidFill>
                  <a:srgbClr val="7030A0"/>
                </a:solidFill>
              </a:rPr>
            </a:br>
            <a:r>
              <a:rPr lang="uk-UA" sz="2000" dirty="0">
                <a:solidFill>
                  <a:srgbClr val="7030A0"/>
                </a:solidFill>
              </a:rPr>
              <a:t>Саме тому на часі є започаткування </a:t>
            </a:r>
            <a:r>
              <a:rPr lang="uk-UA" sz="2000" dirty="0" err="1">
                <a:solidFill>
                  <a:srgbClr val="7030A0"/>
                </a:solidFill>
              </a:rPr>
              <a:t>медіаосвіти</a:t>
            </a:r>
            <a:r>
              <a:rPr lang="uk-UA" sz="2000" dirty="0">
                <a:solidFill>
                  <a:srgbClr val="7030A0"/>
                </a:solidFill>
              </a:rPr>
              <a:t>, яка у майбутньому повинна стати компонентом загальної освіти, невід</a:t>
            </a:r>
            <a:r>
              <a:rPr lang="ru-RU" sz="2000" dirty="0">
                <a:solidFill>
                  <a:srgbClr val="7030A0"/>
                </a:solidFill>
              </a:rPr>
              <a:t>’</a:t>
            </a:r>
            <a:r>
              <a:rPr lang="uk-UA" sz="2000" dirty="0">
                <a:solidFill>
                  <a:srgbClr val="7030A0"/>
                </a:solidFill>
              </a:rPr>
              <a:t>ємною частиною навчальних програм всіх ступенів.</a:t>
            </a:r>
            <a:endParaRPr lang="ru-RU" sz="2000" dirty="0">
              <a:solidFill>
                <a:srgbClr val="7030A0"/>
              </a:solidFill>
            </a:endParaRPr>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 xmlns:a16="http://schemas.microsoft.com/office/drawing/2014/main" id="{D93C03AA-DAEE-4E35-9CF7-5528EFC1BF15}"/>
              </a:ext>
            </a:extLst>
          </p:cNvPr>
          <p:cNvSpPr>
            <a:spLocks noGrp="1"/>
          </p:cNvSpPr>
          <p:nvPr>
            <p:ph type="title"/>
          </p:nvPr>
        </p:nvSpPr>
        <p:spPr>
          <a:xfrm>
            <a:off x="838200" y="365125"/>
            <a:ext cx="10515600" cy="684186"/>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algn="ctr"/>
            <a:r>
              <a:rPr lang="ru-RU" sz="3200" b="1" dirty="0" err="1">
                <a:solidFill>
                  <a:srgbClr val="7030A0"/>
                </a:solidFill>
                <a:latin typeface="Times New Roman" pitchFamily="18" charset="0"/>
                <a:cs typeface="Times New Roman" pitchFamily="18" charset="0"/>
              </a:rPr>
              <a:t>Опис</a:t>
            </a:r>
            <a:r>
              <a:rPr lang="ru-RU" sz="3200" b="1" dirty="0">
                <a:solidFill>
                  <a:srgbClr val="7030A0"/>
                </a:solidFill>
                <a:latin typeface="Times New Roman" pitchFamily="18" charset="0"/>
                <a:cs typeface="Times New Roman" pitchFamily="18" charset="0"/>
              </a:rPr>
              <a:t> </a:t>
            </a:r>
            <a:r>
              <a:rPr lang="ru-RU" sz="3200" b="1" dirty="0" err="1">
                <a:solidFill>
                  <a:srgbClr val="7030A0"/>
                </a:solidFill>
                <a:latin typeface="Times New Roman" pitchFamily="18" charset="0"/>
                <a:cs typeface="Times New Roman" pitchFamily="18" charset="0"/>
              </a:rPr>
              <a:t>навчальної</a:t>
            </a:r>
            <a:r>
              <a:rPr lang="ru-RU" sz="3200" b="1" dirty="0">
                <a:solidFill>
                  <a:srgbClr val="7030A0"/>
                </a:solidFill>
                <a:latin typeface="Times New Roman" pitchFamily="18" charset="0"/>
                <a:cs typeface="Times New Roman" pitchFamily="18" charset="0"/>
              </a:rPr>
              <a:t> </a:t>
            </a:r>
            <a:r>
              <a:rPr lang="ru-RU" sz="3200" b="1" dirty="0" err="1">
                <a:solidFill>
                  <a:srgbClr val="7030A0"/>
                </a:solidFill>
                <a:latin typeface="Times New Roman" pitchFamily="18" charset="0"/>
                <a:cs typeface="Times New Roman" pitchFamily="18" charset="0"/>
              </a:rPr>
              <a:t>дисципліни</a:t>
            </a:r>
            <a:r>
              <a:rPr lang="ru-RU" sz="3200" b="1" dirty="0">
                <a:solidFill>
                  <a:srgbClr val="7030A0"/>
                </a:solidFill>
                <a:latin typeface="Times New Roman" pitchFamily="18" charset="0"/>
                <a:cs typeface="Times New Roman" pitchFamily="18" charset="0"/>
              </a:rPr>
              <a:t> </a:t>
            </a:r>
          </a:p>
        </p:txBody>
      </p:sp>
      <p:sp>
        <p:nvSpPr>
          <p:cNvPr id="5" name="Содержимое 4"/>
          <p:cNvSpPr>
            <a:spLocks noGrp="1"/>
          </p:cNvSpPr>
          <p:nvPr>
            <p:ph sz="half" idx="1"/>
          </p:nvPr>
        </p:nvSpPr>
        <p:spPr>
          <a:xfrm>
            <a:off x="838200" y="1184223"/>
            <a:ext cx="5181600" cy="499274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ctr">
              <a:spcBef>
                <a:spcPts val="0"/>
              </a:spcBef>
              <a:buNone/>
            </a:pPr>
            <a:r>
              <a:rPr lang="uk-UA" sz="2400" b="1" dirty="0">
                <a:solidFill>
                  <a:srgbClr val="7030A0"/>
                </a:solidFill>
                <a:latin typeface="Times New Roman" pitchFamily="18" charset="0"/>
                <a:cs typeface="Times New Roman" pitchFamily="18" charset="0"/>
              </a:rPr>
              <a:t>Метою</a:t>
            </a:r>
            <a:r>
              <a:rPr lang="uk-UA" sz="2400" dirty="0">
                <a:solidFill>
                  <a:srgbClr val="7030A0"/>
                </a:solidFill>
                <a:latin typeface="Times New Roman" pitchFamily="18" charset="0"/>
                <a:cs typeface="Times New Roman" pitchFamily="18" charset="0"/>
              </a:rPr>
              <a:t> вивчення навчальної дисципліни «</a:t>
            </a:r>
            <a:r>
              <a:rPr lang="uk-UA" sz="2400" dirty="0" err="1">
                <a:solidFill>
                  <a:srgbClr val="7030A0"/>
                </a:solidFill>
                <a:latin typeface="Times New Roman" pitchFamily="18" charset="0"/>
                <a:cs typeface="Times New Roman" pitchFamily="18" charset="0"/>
              </a:rPr>
              <a:t>Медіапедагогіка</a:t>
            </a:r>
            <a:r>
              <a:rPr lang="uk-UA" sz="2400" dirty="0">
                <a:solidFill>
                  <a:srgbClr val="7030A0"/>
                </a:solidFill>
                <a:latin typeface="Times New Roman" pitchFamily="18" charset="0"/>
                <a:cs typeface="Times New Roman" pitchFamily="18" charset="0"/>
              </a:rPr>
              <a:t> в дошкільній освіті» є: </a:t>
            </a:r>
            <a:r>
              <a:rPr lang="uk-UA" sz="2400" dirty="0">
                <a:solidFill>
                  <a:srgbClr val="7030A0"/>
                </a:solidFill>
              </a:rPr>
              <a:t>формування у майбутніх педагогічних і науково-педагогічних працівників певних знань і умінь з основ </a:t>
            </a:r>
            <a:r>
              <a:rPr lang="uk-UA" sz="2400" dirty="0" err="1">
                <a:solidFill>
                  <a:srgbClr val="7030A0"/>
                </a:solidFill>
              </a:rPr>
              <a:t>медіаосвіти</a:t>
            </a:r>
            <a:r>
              <a:rPr lang="uk-UA" sz="2400" dirty="0">
                <a:solidFill>
                  <a:srgbClr val="7030A0"/>
                </a:solidFill>
              </a:rPr>
              <a:t>, </a:t>
            </a:r>
            <a:r>
              <a:rPr lang="uk-UA" sz="2400" dirty="0" err="1">
                <a:solidFill>
                  <a:srgbClr val="7030A0"/>
                </a:solidFill>
              </a:rPr>
              <a:t>медіапедагогіки</a:t>
            </a:r>
            <a:r>
              <a:rPr lang="uk-UA" sz="2400" dirty="0">
                <a:solidFill>
                  <a:srgbClr val="7030A0"/>
                </a:solidFill>
              </a:rPr>
              <a:t> та аудіовізуальної грамотності щодо вирішення сучасних </a:t>
            </a:r>
            <a:r>
              <a:rPr lang="uk-UA" sz="2400" dirty="0" err="1">
                <a:solidFill>
                  <a:srgbClr val="7030A0"/>
                </a:solidFill>
              </a:rPr>
              <a:t>медіапедагогічних</a:t>
            </a:r>
            <a:r>
              <a:rPr lang="uk-UA" sz="2400" dirty="0">
                <a:solidFill>
                  <a:srgbClr val="7030A0"/>
                </a:solidFill>
              </a:rPr>
              <a:t> проблем, розуміння ролі та значення </a:t>
            </a:r>
            <a:r>
              <a:rPr lang="uk-UA" sz="2400" dirty="0" err="1">
                <a:solidFill>
                  <a:srgbClr val="7030A0"/>
                </a:solidFill>
              </a:rPr>
              <a:t>медійного</a:t>
            </a:r>
            <a:r>
              <a:rPr lang="uk-UA" sz="2400" dirty="0">
                <a:solidFill>
                  <a:srgbClr val="7030A0"/>
                </a:solidFill>
              </a:rPr>
              <a:t> світу в професійному  та особистісному ставленні людини.</a:t>
            </a:r>
            <a:endParaRPr lang="ru-RU" sz="2400" dirty="0">
              <a:solidFill>
                <a:srgbClr val="7030A0"/>
              </a:solidFill>
            </a:endParaRPr>
          </a:p>
          <a:p>
            <a:pPr algn="ctr">
              <a:spcBef>
                <a:spcPts val="0"/>
              </a:spcBef>
              <a:buNone/>
            </a:pPr>
            <a:endParaRPr lang="ru-RU" sz="1800" dirty="0">
              <a:solidFill>
                <a:srgbClr val="7030A0"/>
              </a:solidFill>
              <a:latin typeface="Times New Roman" pitchFamily="18" charset="0"/>
              <a:cs typeface="Times New Roman" pitchFamily="18" charset="0"/>
            </a:endParaRPr>
          </a:p>
        </p:txBody>
      </p:sp>
      <p:sp>
        <p:nvSpPr>
          <p:cNvPr id="6" name="Содержимое 5"/>
          <p:cNvSpPr>
            <a:spLocks noGrp="1"/>
          </p:cNvSpPr>
          <p:nvPr>
            <p:ph sz="half" idx="2"/>
          </p:nvPr>
        </p:nvSpPr>
        <p:spPr>
          <a:xfrm>
            <a:off x="6172200" y="1199213"/>
            <a:ext cx="5181600" cy="4977750"/>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algn="ctr">
              <a:lnSpc>
                <a:spcPct val="100000"/>
              </a:lnSpc>
              <a:spcBef>
                <a:spcPts val="0"/>
              </a:spcBef>
              <a:buNone/>
            </a:pPr>
            <a:r>
              <a:rPr lang="uk-UA" sz="2400" b="1" dirty="0">
                <a:solidFill>
                  <a:srgbClr val="7030A0"/>
                </a:solidFill>
                <a:latin typeface="Times New Roman" pitchFamily="18" charset="0"/>
                <a:cs typeface="Times New Roman" pitchFamily="18" charset="0"/>
              </a:rPr>
              <a:t>Основними завданнями </a:t>
            </a:r>
            <a:r>
              <a:rPr lang="uk-UA" sz="1800" dirty="0">
                <a:solidFill>
                  <a:srgbClr val="7030A0"/>
                </a:solidFill>
                <a:latin typeface="Times New Roman" pitchFamily="18" charset="0"/>
                <a:cs typeface="Times New Roman" pitchFamily="18" charset="0"/>
              </a:rPr>
              <a:t>вивчення дисципліни «</a:t>
            </a:r>
            <a:r>
              <a:rPr lang="uk-UA" sz="1800" dirty="0" err="1">
                <a:solidFill>
                  <a:srgbClr val="7030A0"/>
                </a:solidFill>
                <a:latin typeface="Times New Roman" pitchFamily="18" charset="0"/>
                <a:cs typeface="Times New Roman" pitchFamily="18" charset="0"/>
              </a:rPr>
              <a:t>Медіапедагогіка</a:t>
            </a:r>
            <a:r>
              <a:rPr lang="uk-UA" sz="1800" dirty="0">
                <a:solidFill>
                  <a:srgbClr val="7030A0"/>
                </a:solidFill>
                <a:latin typeface="Times New Roman" pitchFamily="18" charset="0"/>
                <a:cs typeface="Times New Roman" pitchFamily="18" charset="0"/>
              </a:rPr>
              <a:t> в дошкільній освіті» є: </a:t>
            </a:r>
            <a:r>
              <a:rPr lang="uk-UA" sz="1800" dirty="0">
                <a:solidFill>
                  <a:srgbClr val="7030A0"/>
                </a:solidFill>
              </a:rPr>
              <a:t>підготувати підростаюче покоління до свідомого існування у </a:t>
            </a:r>
            <a:r>
              <a:rPr lang="uk-UA" sz="1800" dirty="0" err="1">
                <a:solidFill>
                  <a:srgbClr val="7030A0"/>
                </a:solidFill>
              </a:rPr>
              <a:t>медіасередовищі</a:t>
            </a:r>
            <a:r>
              <a:rPr lang="uk-UA" sz="1800" dirty="0">
                <a:solidFill>
                  <a:srgbClr val="7030A0"/>
                </a:solidFill>
              </a:rPr>
              <a:t> та органічної інтеграції в </a:t>
            </a:r>
            <a:r>
              <a:rPr lang="uk-UA" sz="1800" dirty="0" err="1">
                <a:solidFill>
                  <a:srgbClr val="7030A0"/>
                </a:solidFill>
              </a:rPr>
              <a:t>медіакультуру</a:t>
            </a:r>
            <a:r>
              <a:rPr lang="uk-UA" sz="1800" dirty="0">
                <a:solidFill>
                  <a:srgbClr val="7030A0"/>
                </a:solidFill>
              </a:rPr>
              <a:t> через формування критичного відношення до аудіовізуального продукту, перетворення учнівської і студентської молоді як споживачів аудіовізуального продукту у свідомих і творчих користувачів мас-медіа, вироблення імунітету до </a:t>
            </a:r>
            <a:r>
              <a:rPr lang="uk-UA" sz="1800" dirty="0" err="1">
                <a:solidFill>
                  <a:srgbClr val="7030A0"/>
                </a:solidFill>
              </a:rPr>
              <a:t>маніпулятивної</a:t>
            </a:r>
            <a:r>
              <a:rPr lang="uk-UA" sz="1800" dirty="0">
                <a:solidFill>
                  <a:srgbClr val="7030A0"/>
                </a:solidFill>
              </a:rPr>
              <a:t> дії екрану, створення умов інформаційної безпеки для свідомих громадян суспільства неможливо без опанування педагогічними і науково-педагогічними працівниками основ </a:t>
            </a:r>
            <a:r>
              <a:rPr lang="uk-UA" sz="1800" dirty="0" err="1">
                <a:solidFill>
                  <a:srgbClr val="7030A0"/>
                </a:solidFill>
              </a:rPr>
              <a:t>медіапедагогіки</a:t>
            </a:r>
            <a:r>
              <a:rPr lang="uk-UA" sz="1800" dirty="0">
                <a:solidFill>
                  <a:srgbClr val="7030A0"/>
                </a:solidFill>
              </a:rPr>
              <a:t> та </a:t>
            </a:r>
            <a:r>
              <a:rPr lang="uk-UA" sz="1800" dirty="0" err="1">
                <a:solidFill>
                  <a:srgbClr val="7030A0"/>
                </a:solidFill>
              </a:rPr>
              <a:t>медіаосвіти</a:t>
            </a:r>
            <a:r>
              <a:rPr lang="uk-UA" sz="1800" dirty="0">
                <a:solidFill>
                  <a:srgbClr val="7030A0"/>
                </a:solidFill>
              </a:rPr>
              <a:t> (</a:t>
            </a:r>
            <a:r>
              <a:rPr lang="uk-UA" sz="1800" dirty="0" err="1">
                <a:solidFill>
                  <a:srgbClr val="7030A0"/>
                </a:solidFill>
              </a:rPr>
              <a:t>медіаграмотності</a:t>
            </a:r>
            <a:r>
              <a:rPr lang="uk-UA" sz="1800" dirty="0">
                <a:solidFill>
                  <a:srgbClr val="7030A0"/>
                </a:solidFill>
              </a:rPr>
              <a:t>).</a:t>
            </a:r>
            <a:endParaRPr lang="ru-RU" sz="1800" dirty="0">
              <a:solidFill>
                <a:srgbClr val="7030A0"/>
              </a:solidFill>
            </a:endParaRPr>
          </a:p>
        </p:txBody>
      </p:sp>
    </p:spTree>
    <p:extLst>
      <p:ext uri="{BB962C8B-B14F-4D97-AF65-F5344CB8AC3E}">
        <p14:creationId xmlns="" xmlns:p14="http://schemas.microsoft.com/office/powerpoint/2010/main" val="3656684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1"/>
          </p:nvPr>
        </p:nvSpPr>
        <p:spPr>
          <a:xfrm>
            <a:off x="493425" y="374754"/>
            <a:ext cx="5412699" cy="6100997"/>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algn="ctr">
              <a:spcBef>
                <a:spcPts val="0"/>
              </a:spcBef>
              <a:buNone/>
            </a:pPr>
            <a:endParaRPr lang="uk-UA" sz="1600" b="1" dirty="0">
              <a:solidFill>
                <a:srgbClr val="7030A0"/>
              </a:solidFill>
              <a:latin typeface="Times New Roman" pitchFamily="18" charset="0"/>
              <a:cs typeface="Times New Roman" pitchFamily="18" charset="0"/>
            </a:endParaRPr>
          </a:p>
          <a:p>
            <a:pPr algn="ctr">
              <a:spcBef>
                <a:spcPts val="0"/>
              </a:spcBef>
              <a:buNone/>
            </a:pPr>
            <a:r>
              <a:rPr lang="uk-UA" sz="1800" b="1" dirty="0">
                <a:solidFill>
                  <a:srgbClr val="7030A0"/>
                </a:solidFill>
              </a:rPr>
              <a:t>Компетентності фахівця з питань </a:t>
            </a:r>
            <a:r>
              <a:rPr lang="uk-UA" sz="1800" b="1" dirty="0" err="1">
                <a:solidFill>
                  <a:srgbClr val="7030A0"/>
                </a:solidFill>
              </a:rPr>
              <a:t>медіаосвіти</a:t>
            </a:r>
            <a:r>
              <a:rPr lang="uk-UA" sz="1800" b="1" dirty="0">
                <a:solidFill>
                  <a:srgbClr val="7030A0"/>
                </a:solidFill>
                <a:latin typeface="Times New Roman" pitchFamily="18" charset="0"/>
                <a:cs typeface="Times New Roman" pitchFamily="18" charset="0"/>
              </a:rPr>
              <a:t>:</a:t>
            </a:r>
          </a:p>
          <a:p>
            <a:pPr algn="ctr">
              <a:spcBef>
                <a:spcPts val="0"/>
              </a:spcBef>
              <a:buNone/>
            </a:pPr>
            <a:endParaRPr lang="uk-UA" sz="1800" b="1" dirty="0">
              <a:solidFill>
                <a:srgbClr val="7030A0"/>
              </a:solidFill>
              <a:latin typeface="Times New Roman" pitchFamily="18" charset="0"/>
              <a:cs typeface="Times New Roman" pitchFamily="18" charset="0"/>
            </a:endParaRPr>
          </a:p>
          <a:p>
            <a:pPr>
              <a:spcBef>
                <a:spcPts val="0"/>
              </a:spcBef>
              <a:buFont typeface="Wingdings" pitchFamily="2" charset="2"/>
              <a:buChar char="v"/>
            </a:pPr>
            <a:r>
              <a:rPr lang="uk-UA" sz="1600" dirty="0">
                <a:solidFill>
                  <a:srgbClr val="7030A0"/>
                </a:solidFill>
              </a:rPr>
              <a:t> </a:t>
            </a:r>
            <a:r>
              <a:rPr lang="uk-UA" sz="1800" dirty="0">
                <a:solidFill>
                  <a:srgbClr val="7030A0"/>
                </a:solidFill>
              </a:rPr>
              <a:t>виявляти </a:t>
            </a:r>
            <a:r>
              <a:rPr lang="uk-UA" sz="1800" dirty="0" err="1">
                <a:solidFill>
                  <a:srgbClr val="7030A0"/>
                </a:solidFill>
              </a:rPr>
              <a:t>маніпулятивний</a:t>
            </a:r>
            <a:r>
              <a:rPr lang="uk-UA" sz="1800" dirty="0">
                <a:solidFill>
                  <a:srgbClr val="7030A0"/>
                </a:solidFill>
              </a:rPr>
              <a:t> контент медіа;</a:t>
            </a:r>
            <a:endParaRPr lang="ru-RU" sz="1800" dirty="0">
              <a:solidFill>
                <a:srgbClr val="7030A0"/>
              </a:solidFill>
            </a:endParaRPr>
          </a:p>
          <a:p>
            <a:pPr>
              <a:spcBef>
                <a:spcPts val="0"/>
              </a:spcBef>
              <a:buFont typeface="Wingdings" pitchFamily="2" charset="2"/>
              <a:buChar char="v"/>
            </a:pPr>
            <a:r>
              <a:rPr lang="uk-UA" sz="1800" dirty="0">
                <a:solidFill>
                  <a:srgbClr val="7030A0"/>
                </a:solidFill>
              </a:rPr>
              <a:t>поєднувати традиційні методи навчання з мультимедійними засобами подачі інформації, засобами масової інформації;</a:t>
            </a:r>
            <a:endParaRPr lang="ru-RU" sz="1800" dirty="0">
              <a:solidFill>
                <a:srgbClr val="7030A0"/>
              </a:solidFill>
            </a:endParaRPr>
          </a:p>
          <a:p>
            <a:pPr>
              <a:spcBef>
                <a:spcPts val="0"/>
              </a:spcBef>
              <a:buFont typeface="Wingdings" pitchFamily="2" charset="2"/>
              <a:buChar char="v"/>
            </a:pPr>
            <a:r>
              <a:rPr lang="uk-UA" sz="1800" dirty="0">
                <a:solidFill>
                  <a:srgbClr val="7030A0"/>
                </a:solidFill>
              </a:rPr>
              <a:t> запроваджувати в </a:t>
            </a:r>
            <a:r>
              <a:rPr lang="uk-UA" sz="1800" dirty="0" err="1">
                <a:solidFill>
                  <a:srgbClr val="7030A0"/>
                </a:solidFill>
              </a:rPr>
              <a:t>носвітньому</a:t>
            </a:r>
            <a:r>
              <a:rPr lang="uk-UA" sz="1800" dirty="0">
                <a:solidFill>
                  <a:srgbClr val="7030A0"/>
                </a:solidFill>
              </a:rPr>
              <a:t> процесі інноваційні технології навчання, створювати єдиний інформаційний простір </a:t>
            </a:r>
            <a:endParaRPr lang="ru-RU" sz="1800" dirty="0">
              <a:solidFill>
                <a:srgbClr val="7030A0"/>
              </a:solidFill>
            </a:endParaRPr>
          </a:p>
          <a:p>
            <a:pPr>
              <a:spcBef>
                <a:spcPts val="0"/>
              </a:spcBef>
              <a:buFont typeface="Wingdings" pitchFamily="2" charset="2"/>
              <a:buChar char="v"/>
            </a:pPr>
            <a:r>
              <a:rPr lang="uk-UA" sz="1800" dirty="0">
                <a:solidFill>
                  <a:srgbClr val="7030A0"/>
                </a:solidFill>
              </a:rPr>
              <a:t> характеризувати соціальну інформацію за такими ознаками, як доступність, кількість, цінність, зміст, об’єктивність, адекватність, достовірність, точність, оперативність, надійність та ін.;</a:t>
            </a:r>
            <a:endParaRPr lang="ru-RU" sz="1800" dirty="0">
              <a:solidFill>
                <a:srgbClr val="7030A0"/>
              </a:solidFill>
            </a:endParaRPr>
          </a:p>
          <a:p>
            <a:pPr>
              <a:spcBef>
                <a:spcPts val="0"/>
              </a:spcBef>
              <a:buFont typeface="Wingdings" pitchFamily="2" charset="2"/>
              <a:buChar char="v"/>
            </a:pPr>
            <a:r>
              <a:rPr lang="uk-UA" sz="1800" dirty="0">
                <a:solidFill>
                  <a:srgbClr val="7030A0"/>
                </a:solidFill>
              </a:rPr>
              <a:t>орієнтуватися в сучасному </a:t>
            </a:r>
            <a:r>
              <a:rPr lang="uk-UA" sz="1800" dirty="0" err="1">
                <a:solidFill>
                  <a:srgbClr val="7030A0"/>
                </a:solidFill>
              </a:rPr>
              <a:t>медіапросторі</a:t>
            </a:r>
            <a:r>
              <a:rPr lang="uk-UA" sz="1800" dirty="0">
                <a:solidFill>
                  <a:srgbClr val="7030A0"/>
                </a:solidFill>
              </a:rPr>
              <a:t>, розуміти основні принципи функціонування різних видів масової інформації;</a:t>
            </a:r>
            <a:endParaRPr lang="ru-RU" sz="1800" dirty="0">
              <a:solidFill>
                <a:srgbClr val="7030A0"/>
              </a:solidFill>
            </a:endParaRPr>
          </a:p>
          <a:p>
            <a:pPr>
              <a:spcBef>
                <a:spcPts val="0"/>
              </a:spcBef>
              <a:buFont typeface="Wingdings" pitchFamily="2" charset="2"/>
              <a:buChar char="v"/>
            </a:pPr>
            <a:r>
              <a:rPr lang="uk-UA" sz="1800" dirty="0">
                <a:solidFill>
                  <a:srgbClr val="7030A0"/>
                </a:solidFill>
              </a:rPr>
              <a:t>розрізняти інформацію за рівнем впливу на особистість, аналізувати й оцінювати </a:t>
            </a:r>
            <a:r>
              <a:rPr lang="uk-UA" sz="1800" dirty="0" err="1">
                <a:solidFill>
                  <a:srgbClr val="7030A0"/>
                </a:solidFill>
              </a:rPr>
              <a:t>медіаповідомлення</a:t>
            </a:r>
            <a:r>
              <a:rPr lang="uk-UA" sz="1800" dirty="0">
                <a:solidFill>
                  <a:srgbClr val="7030A0"/>
                </a:solidFill>
              </a:rPr>
              <a:t>;</a:t>
            </a:r>
            <a:endParaRPr lang="ru-RU" sz="1800" dirty="0">
              <a:solidFill>
                <a:srgbClr val="7030A0"/>
              </a:solidFill>
            </a:endParaRPr>
          </a:p>
          <a:p>
            <a:pPr>
              <a:spcBef>
                <a:spcPts val="0"/>
              </a:spcBef>
              <a:buFont typeface="Wingdings" pitchFamily="2" charset="2"/>
              <a:buChar char="v"/>
            </a:pPr>
            <a:r>
              <a:rPr lang="uk-UA" sz="1800" dirty="0">
                <a:solidFill>
                  <a:srgbClr val="7030A0"/>
                </a:solidFill>
              </a:rPr>
              <a:t>самостійно створювати </a:t>
            </a:r>
            <a:r>
              <a:rPr lang="uk-UA" sz="1800" dirty="0" err="1">
                <a:solidFill>
                  <a:srgbClr val="7030A0"/>
                </a:solidFill>
              </a:rPr>
              <a:t>медіапроекти</a:t>
            </a:r>
            <a:r>
              <a:rPr lang="uk-UA" sz="1800" dirty="0">
                <a:solidFill>
                  <a:srgbClr val="7030A0"/>
                </a:solidFill>
              </a:rPr>
              <a:t> в галузі професійної діяльності вихователя.</a:t>
            </a:r>
            <a:endParaRPr lang="ru-RU" sz="1800" dirty="0">
              <a:solidFill>
                <a:srgbClr val="7030A0"/>
              </a:solidFill>
            </a:endParaRPr>
          </a:p>
          <a:p>
            <a:pPr algn="ctr">
              <a:spcBef>
                <a:spcPts val="0"/>
              </a:spcBef>
              <a:buNone/>
            </a:pPr>
            <a:endParaRPr lang="ru-RU" sz="1800" dirty="0">
              <a:solidFill>
                <a:srgbClr val="7030A0"/>
              </a:solidFill>
              <a:latin typeface="Times New Roman" pitchFamily="18" charset="0"/>
              <a:cs typeface="Times New Roman" pitchFamily="18" charset="0"/>
            </a:endParaRPr>
          </a:p>
        </p:txBody>
      </p:sp>
      <p:sp>
        <p:nvSpPr>
          <p:cNvPr id="7" name="Содержимое 6"/>
          <p:cNvSpPr>
            <a:spLocks noGrp="1"/>
          </p:cNvSpPr>
          <p:nvPr>
            <p:ph sz="half" idx="2"/>
          </p:nvPr>
        </p:nvSpPr>
        <p:spPr>
          <a:xfrm>
            <a:off x="6430780" y="389744"/>
            <a:ext cx="5036695" cy="6086007"/>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a:spcBef>
                <a:spcPts val="0"/>
              </a:spcBef>
              <a:buNone/>
            </a:pPr>
            <a:endParaRPr lang="uk-UA" sz="1600" b="1" dirty="0"/>
          </a:p>
          <a:p>
            <a:pPr algn="ctr">
              <a:spcBef>
                <a:spcPts val="0"/>
              </a:spcBef>
              <a:buNone/>
            </a:pPr>
            <a:r>
              <a:rPr lang="uk-UA" sz="1600" b="1" dirty="0">
                <a:solidFill>
                  <a:srgbClr val="7030A0"/>
                </a:solidFill>
              </a:rPr>
              <a:t>Результати навчання:</a:t>
            </a:r>
          </a:p>
          <a:p>
            <a:pPr>
              <a:buFont typeface="Wingdings" pitchFamily="2" charset="2"/>
              <a:buChar char="v"/>
            </a:pPr>
            <a:r>
              <a:rPr lang="uk-UA" sz="1800" dirty="0">
                <a:solidFill>
                  <a:srgbClr val="7030A0"/>
                </a:solidFill>
              </a:rPr>
              <a:t>Впроваджувати інформаційні та комунікаційні технології і генерувати нові ідеї в організації освітнього процесу закладів дошкільної освіти різного типу. </a:t>
            </a:r>
          </a:p>
          <a:p>
            <a:pPr>
              <a:buFont typeface="Wingdings" pitchFamily="2" charset="2"/>
              <a:buChar char="v"/>
            </a:pPr>
            <a:r>
              <a:rPr lang="uk-UA" sz="1800" dirty="0">
                <a:solidFill>
                  <a:srgbClr val="7030A0"/>
                </a:solidFill>
              </a:rPr>
              <a:t>Здійснювати перевірку та класифікацію джерел інформації; аналізувати явища і процеси в соціально-економічному житті суспільства в минулому та сучасному вимірах;</a:t>
            </a:r>
            <a:endParaRPr lang="ru-RU" sz="1800" dirty="0">
              <a:solidFill>
                <a:srgbClr val="7030A0"/>
              </a:solidFill>
            </a:endParaRPr>
          </a:p>
          <a:p>
            <a:pPr>
              <a:buFont typeface="Wingdings" pitchFamily="2" charset="2"/>
              <a:buChar char="v"/>
            </a:pPr>
            <a:r>
              <a:rPr lang="uk-UA" sz="1800" dirty="0">
                <a:solidFill>
                  <a:srgbClr val="7030A0"/>
                </a:solidFill>
              </a:rPr>
              <a:t>давати оцінку культурно-історичному розвитку суспільства, його культурному і духовному надбанню;</a:t>
            </a:r>
          </a:p>
          <a:p>
            <a:pPr>
              <a:buFont typeface="Wingdings" pitchFamily="2" charset="2"/>
              <a:buChar char="v"/>
            </a:pPr>
            <a:r>
              <a:rPr lang="uk-UA" sz="1800" dirty="0">
                <a:solidFill>
                  <a:srgbClr val="7030A0"/>
                </a:solidFill>
              </a:rPr>
              <a:t>Використовувати в освітньому процесі приклади негативних соціальних тенденцій, що створюють засоби масової інформації (пониження рівня моральних і духовних потреб молоді, створення негативних ідеалів і кумирів, героїв тощо);</a:t>
            </a:r>
          </a:p>
          <a:p>
            <a:pPr>
              <a:buFont typeface="Wingdings" pitchFamily="2" charset="2"/>
              <a:buChar char="v"/>
            </a:pPr>
            <a:r>
              <a:rPr lang="uk-UA" sz="1800" dirty="0">
                <a:solidFill>
                  <a:srgbClr val="7030A0"/>
                </a:solidFill>
              </a:rPr>
              <a:t>розпізнавати гіперболізовані ознаки </a:t>
            </a:r>
            <a:r>
              <a:rPr lang="uk-UA" sz="1800" dirty="0" err="1">
                <a:solidFill>
                  <a:srgbClr val="7030A0"/>
                </a:solidFill>
              </a:rPr>
              <a:t>медіаповідомлень</a:t>
            </a:r>
            <a:r>
              <a:rPr lang="uk-UA" sz="1800" dirty="0">
                <a:solidFill>
                  <a:srgbClr val="7030A0"/>
                </a:solidFill>
              </a:rPr>
              <a:t> та пояснювати мету їх демонстрування. </a:t>
            </a:r>
            <a:endParaRPr lang="ru-RU" sz="1800" dirty="0">
              <a:solidFill>
                <a:srgbClr val="7030A0"/>
              </a:solidFill>
            </a:endParaRPr>
          </a:p>
          <a:p>
            <a:pPr>
              <a:buFont typeface="Wingdings" pitchFamily="2" charset="2"/>
              <a:buChar char="v"/>
            </a:pPr>
            <a:endParaRPr lang="ru-RU" sz="1600" dirty="0">
              <a:solidFill>
                <a:srgbClr val="7030A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 xmlns:a16="http://schemas.microsoft.com/office/drawing/2014/main" id="{D93C03AA-DAEE-4E35-9CF7-5528EFC1BF15}"/>
              </a:ext>
            </a:extLst>
          </p:cNvPr>
          <p:cNvSpPr>
            <a:spLocks noGrp="1"/>
          </p:cNvSpPr>
          <p:nvPr>
            <p:ph type="title"/>
          </p:nvPr>
        </p:nvSpPr>
        <p:spPr>
          <a:xfrm>
            <a:off x="838200" y="365125"/>
            <a:ext cx="10515600" cy="6244222"/>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uk-UA" sz="3200" b="1" dirty="0">
                <a:latin typeface="Times New Roman" panose="02020603050405020304" pitchFamily="18" charset="0"/>
                <a:cs typeface="Times New Roman" panose="02020603050405020304" pitchFamily="18" charset="0"/>
              </a:rPr>
              <a:t>	</a:t>
            </a:r>
            <a:br>
              <a:rPr lang="uk-UA" sz="3200" b="1" dirty="0">
                <a:latin typeface="Times New Roman" panose="02020603050405020304" pitchFamily="18" charset="0"/>
                <a:cs typeface="Times New Roman" panose="02020603050405020304" pitchFamily="18" charset="0"/>
              </a:rPr>
            </a:br>
            <a:r>
              <a:rPr lang="uk-UA" sz="3200" b="1" dirty="0">
                <a:latin typeface="Times New Roman" panose="02020603050405020304" pitchFamily="18" charset="0"/>
                <a:cs typeface="Times New Roman" panose="02020603050405020304" pitchFamily="18" charset="0"/>
              </a:rPr>
              <a:t/>
            </a:r>
            <a:br>
              <a:rPr lang="uk-UA" sz="3200" b="1"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
            </a:r>
            <a:br>
              <a:rPr lang="en-US" sz="3200" b="1"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
            </a:r>
            <a:br>
              <a:rPr lang="en-US" sz="3200" b="1" dirty="0">
                <a:latin typeface="Times New Roman" panose="02020603050405020304" pitchFamily="18" charset="0"/>
                <a:cs typeface="Times New Roman" panose="02020603050405020304" pitchFamily="18" charset="0"/>
              </a:rPr>
            </a:br>
            <a:r>
              <a:rPr lang="uk-UA" sz="2700" b="1" dirty="0">
                <a:solidFill>
                  <a:srgbClr val="7030A0"/>
                </a:solidFill>
                <a:latin typeface="Times New Roman" pitchFamily="18" charset="0"/>
                <a:cs typeface="Times New Roman" pitchFamily="18" charset="0"/>
              </a:rPr>
              <a:t>ІНФОРМАЦІЙНИЙ ОБСЯГ НАВЧАЛЬНОЇ ДИСЦИПЛІНИ:</a:t>
            </a:r>
            <a:br>
              <a:rPr lang="uk-UA" sz="2700" b="1" dirty="0">
                <a:solidFill>
                  <a:srgbClr val="7030A0"/>
                </a:solidFill>
                <a:latin typeface="Times New Roman" pitchFamily="18" charset="0"/>
                <a:cs typeface="Times New Roman" pitchFamily="18" charset="0"/>
              </a:rPr>
            </a:br>
            <a:r>
              <a:rPr lang="uk-UA" sz="2700" b="1" dirty="0">
                <a:solidFill>
                  <a:srgbClr val="7030A0"/>
                </a:solidFill>
                <a:latin typeface="Times New Roman" pitchFamily="18" charset="0"/>
                <a:cs typeface="Times New Roman" pitchFamily="18" charset="0"/>
              </a:rPr>
              <a:t>Тема 1.</a:t>
            </a:r>
            <a:r>
              <a:rPr lang="uk-UA" sz="2700" dirty="0">
                <a:solidFill>
                  <a:srgbClr val="7030A0"/>
                </a:solidFill>
                <a:latin typeface="Times New Roman" pitchFamily="18" charset="0"/>
                <a:cs typeface="Times New Roman" pitchFamily="18" charset="0"/>
              </a:rPr>
              <a:t> </a:t>
            </a:r>
            <a:r>
              <a:rPr lang="uk-UA" sz="2700" dirty="0">
                <a:solidFill>
                  <a:srgbClr val="7030A0"/>
                </a:solidFill>
              </a:rPr>
              <a:t>Теорія</a:t>
            </a:r>
            <a:r>
              <a:rPr lang="ru-RU" sz="2700" dirty="0">
                <a:solidFill>
                  <a:srgbClr val="7030A0"/>
                </a:solidFill>
              </a:rPr>
              <a:t> </a:t>
            </a:r>
            <a:r>
              <a:rPr lang="ru-RU" sz="2700" dirty="0" err="1">
                <a:solidFill>
                  <a:srgbClr val="7030A0"/>
                </a:solidFill>
              </a:rPr>
              <a:t>медіаосвіти</a:t>
            </a:r>
            <a:r>
              <a:rPr lang="ru-RU" sz="2700" dirty="0">
                <a:solidFill>
                  <a:srgbClr val="7030A0"/>
                </a:solidFill>
              </a:rPr>
              <a:t> як </a:t>
            </a:r>
            <a:r>
              <a:rPr lang="ru-RU" sz="2700" dirty="0" err="1">
                <a:solidFill>
                  <a:srgbClr val="7030A0"/>
                </a:solidFill>
              </a:rPr>
              <a:t>засіб</a:t>
            </a:r>
            <a:r>
              <a:rPr lang="ru-RU" sz="2700" dirty="0">
                <a:solidFill>
                  <a:srgbClr val="7030A0"/>
                </a:solidFill>
              </a:rPr>
              <a:t> </a:t>
            </a:r>
            <a:r>
              <a:rPr lang="ru-RU" sz="2700" dirty="0" err="1">
                <a:solidFill>
                  <a:srgbClr val="7030A0"/>
                </a:solidFill>
              </a:rPr>
              <a:t>формування</a:t>
            </a:r>
            <a:r>
              <a:rPr lang="ru-RU" sz="2700" dirty="0">
                <a:solidFill>
                  <a:srgbClr val="7030A0"/>
                </a:solidFill>
              </a:rPr>
              <a:t> «критичного </a:t>
            </a:r>
            <a:r>
              <a:rPr lang="ru-RU" sz="2700" dirty="0" err="1">
                <a:solidFill>
                  <a:srgbClr val="7030A0"/>
                </a:solidFill>
              </a:rPr>
              <a:t>мислення</a:t>
            </a:r>
            <a:r>
              <a:rPr lang="ru-RU" sz="2700" dirty="0">
                <a:solidFill>
                  <a:srgbClr val="7030A0"/>
                </a:solidFill>
              </a:rPr>
              <a:t>». Роль </a:t>
            </a:r>
            <a:r>
              <a:rPr lang="ru-RU" sz="2700" dirty="0" err="1">
                <a:solidFill>
                  <a:srgbClr val="7030A0"/>
                </a:solidFill>
              </a:rPr>
              <a:t>медіа</a:t>
            </a:r>
            <a:r>
              <a:rPr lang="ru-RU" sz="2700" dirty="0">
                <a:solidFill>
                  <a:srgbClr val="7030A0"/>
                </a:solidFill>
              </a:rPr>
              <a:t> у </a:t>
            </a:r>
            <a:r>
              <a:rPr lang="ru-RU" sz="2700" dirty="0" err="1">
                <a:solidFill>
                  <a:srgbClr val="7030A0"/>
                </a:solidFill>
              </a:rPr>
              <a:t>формуванні</a:t>
            </a:r>
            <a:r>
              <a:rPr lang="ru-RU" sz="2700" dirty="0">
                <a:solidFill>
                  <a:srgbClr val="7030A0"/>
                </a:solidFill>
              </a:rPr>
              <a:t> </a:t>
            </a:r>
            <a:r>
              <a:rPr lang="ru-RU" sz="2700" dirty="0" err="1">
                <a:solidFill>
                  <a:srgbClr val="7030A0"/>
                </a:solidFill>
              </a:rPr>
              <a:t>сучасної</a:t>
            </a:r>
            <a:r>
              <a:rPr lang="ru-RU" sz="2700" dirty="0">
                <a:solidFill>
                  <a:srgbClr val="7030A0"/>
                </a:solidFill>
              </a:rPr>
              <a:t> </a:t>
            </a:r>
            <a:r>
              <a:rPr lang="ru-RU" sz="2700" dirty="0" err="1">
                <a:solidFill>
                  <a:srgbClr val="7030A0"/>
                </a:solidFill>
              </a:rPr>
              <a:t>картини</a:t>
            </a:r>
            <a:r>
              <a:rPr lang="ru-RU" sz="2700" dirty="0">
                <a:solidFill>
                  <a:srgbClr val="7030A0"/>
                </a:solidFill>
              </a:rPr>
              <a:t> </a:t>
            </a:r>
            <a:r>
              <a:rPr lang="ru-RU" sz="2700" dirty="0" err="1">
                <a:solidFill>
                  <a:srgbClr val="7030A0"/>
                </a:solidFill>
              </a:rPr>
              <a:t>світу</a:t>
            </a:r>
            <a:r>
              <a:rPr lang="ru-RU" sz="2700" dirty="0">
                <a:solidFill>
                  <a:srgbClr val="7030A0"/>
                </a:solidFill>
                <a:latin typeface="Times New Roman" pitchFamily="18" charset="0"/>
                <a:cs typeface="Times New Roman" pitchFamily="18" charset="0"/>
              </a:rPr>
              <a:t/>
            </a:r>
            <a:br>
              <a:rPr lang="ru-RU" sz="2700" dirty="0">
                <a:solidFill>
                  <a:srgbClr val="7030A0"/>
                </a:solidFill>
                <a:latin typeface="Times New Roman" pitchFamily="18" charset="0"/>
                <a:cs typeface="Times New Roman" pitchFamily="18" charset="0"/>
              </a:rPr>
            </a:br>
            <a:r>
              <a:rPr lang="uk-UA" sz="2700" b="1" dirty="0">
                <a:solidFill>
                  <a:srgbClr val="7030A0"/>
                </a:solidFill>
                <a:latin typeface="Times New Roman" pitchFamily="18" charset="0"/>
                <a:cs typeface="Times New Roman" pitchFamily="18" charset="0"/>
              </a:rPr>
              <a:t>Тема 2. </a:t>
            </a:r>
            <a:r>
              <a:rPr lang="uk-UA" sz="2700" dirty="0">
                <a:solidFill>
                  <a:srgbClr val="7030A0"/>
                </a:solidFill>
              </a:rPr>
              <a:t>Концепція впровадження </a:t>
            </a:r>
            <a:r>
              <a:rPr lang="uk-UA" sz="2700" dirty="0" err="1">
                <a:solidFill>
                  <a:srgbClr val="7030A0"/>
                </a:solidFill>
              </a:rPr>
              <a:t>медіаосвіти</a:t>
            </a:r>
            <a:r>
              <a:rPr lang="uk-UA" sz="2700" dirty="0">
                <a:solidFill>
                  <a:srgbClr val="7030A0"/>
                </a:solidFill>
              </a:rPr>
              <a:t> в Україні (нова редакція)</a:t>
            </a:r>
            <a:r>
              <a:rPr lang="uk-UA" sz="2700" dirty="0">
                <a:solidFill>
                  <a:srgbClr val="7030A0"/>
                </a:solidFill>
                <a:latin typeface="Times New Roman" pitchFamily="18" charset="0"/>
                <a:cs typeface="Times New Roman" pitchFamily="18" charset="0"/>
              </a:rPr>
              <a:t>.</a:t>
            </a:r>
            <a:r>
              <a:rPr lang="ru-RU" sz="2700" dirty="0">
                <a:solidFill>
                  <a:srgbClr val="7030A0"/>
                </a:solidFill>
                <a:latin typeface="Times New Roman" pitchFamily="18" charset="0"/>
                <a:cs typeface="Times New Roman" pitchFamily="18" charset="0"/>
              </a:rPr>
              <a:t/>
            </a:r>
            <a:br>
              <a:rPr lang="ru-RU" sz="2700" dirty="0">
                <a:solidFill>
                  <a:srgbClr val="7030A0"/>
                </a:solidFill>
                <a:latin typeface="Times New Roman" pitchFamily="18" charset="0"/>
                <a:cs typeface="Times New Roman" pitchFamily="18" charset="0"/>
              </a:rPr>
            </a:br>
            <a:r>
              <a:rPr lang="uk-UA" sz="2700" b="1" dirty="0">
                <a:solidFill>
                  <a:srgbClr val="7030A0"/>
                </a:solidFill>
                <a:latin typeface="Times New Roman" pitchFamily="18" charset="0"/>
                <a:cs typeface="Times New Roman" pitchFamily="18" charset="0"/>
              </a:rPr>
              <a:t>Тема 3. </a:t>
            </a:r>
            <a:r>
              <a:rPr lang="uk-UA" sz="2700" dirty="0">
                <a:solidFill>
                  <a:srgbClr val="7030A0"/>
                </a:solidFill>
                <a:latin typeface="Times New Roman" pitchFamily="18" charset="0"/>
                <a:cs typeface="Times New Roman" pitchFamily="18" charset="0"/>
              </a:rPr>
              <a:t>Зарубіжні концепції </a:t>
            </a:r>
            <a:r>
              <a:rPr lang="uk-UA" sz="2700" dirty="0" err="1">
                <a:solidFill>
                  <a:srgbClr val="7030A0"/>
                </a:solidFill>
                <a:latin typeface="Times New Roman" pitchFamily="18" charset="0"/>
                <a:cs typeface="Times New Roman" pitchFamily="18" charset="0"/>
              </a:rPr>
              <a:t>медіаосвіти</a:t>
            </a:r>
            <a:r>
              <a:rPr lang="uk-UA" sz="2700" dirty="0">
                <a:solidFill>
                  <a:srgbClr val="7030A0"/>
                </a:solidFill>
                <a:latin typeface="Times New Roman" pitchFamily="18" charset="0"/>
                <a:cs typeface="Times New Roman" pitchFamily="18" charset="0"/>
              </a:rPr>
              <a:t>.</a:t>
            </a:r>
            <a:r>
              <a:rPr lang="ru-RU" sz="2700" dirty="0">
                <a:solidFill>
                  <a:srgbClr val="7030A0"/>
                </a:solidFill>
                <a:latin typeface="Times New Roman" pitchFamily="18" charset="0"/>
                <a:cs typeface="Times New Roman" pitchFamily="18" charset="0"/>
              </a:rPr>
              <a:t/>
            </a:r>
            <a:br>
              <a:rPr lang="ru-RU" sz="2700" dirty="0">
                <a:solidFill>
                  <a:srgbClr val="7030A0"/>
                </a:solidFill>
                <a:latin typeface="Times New Roman" pitchFamily="18" charset="0"/>
                <a:cs typeface="Times New Roman" pitchFamily="18" charset="0"/>
              </a:rPr>
            </a:br>
            <a:r>
              <a:rPr lang="uk-UA" sz="2700" b="1" dirty="0">
                <a:solidFill>
                  <a:srgbClr val="7030A0"/>
                </a:solidFill>
                <a:latin typeface="Times New Roman" pitchFamily="18" charset="0"/>
                <a:cs typeface="Times New Roman" pitchFamily="18" charset="0"/>
              </a:rPr>
              <a:t>Тема 4.</a:t>
            </a:r>
            <a:r>
              <a:rPr lang="uk-UA" sz="2700" dirty="0">
                <a:solidFill>
                  <a:srgbClr val="7030A0"/>
                </a:solidFill>
                <a:latin typeface="Times New Roman" pitchFamily="18" charset="0"/>
                <a:cs typeface="Times New Roman" pitchFamily="18" charset="0"/>
              </a:rPr>
              <a:t> </a:t>
            </a:r>
            <a:r>
              <a:rPr lang="ru-RU" sz="2700" dirty="0" err="1">
                <a:solidFill>
                  <a:srgbClr val="7030A0"/>
                </a:solidFill>
              </a:rPr>
              <a:t>Медіатехнології</a:t>
            </a:r>
            <a:r>
              <a:rPr lang="ru-RU" sz="2700" dirty="0">
                <a:solidFill>
                  <a:srgbClr val="7030A0"/>
                </a:solidFill>
              </a:rPr>
              <a:t>. </a:t>
            </a:r>
            <a:r>
              <a:rPr lang="ru-RU" sz="2700" dirty="0" err="1">
                <a:solidFill>
                  <a:srgbClr val="7030A0"/>
                </a:solidFill>
              </a:rPr>
              <a:t>Необхідність</a:t>
            </a:r>
            <a:r>
              <a:rPr lang="ru-RU" sz="2700" dirty="0">
                <a:solidFill>
                  <a:srgbClr val="7030A0"/>
                </a:solidFill>
              </a:rPr>
              <a:t> критичного </a:t>
            </a:r>
            <a:r>
              <a:rPr lang="ru-RU" sz="2700" dirty="0" err="1">
                <a:solidFill>
                  <a:srgbClr val="7030A0"/>
                </a:solidFill>
              </a:rPr>
              <a:t>мислення</a:t>
            </a:r>
            <a:r>
              <a:rPr lang="ru-RU" sz="2700" dirty="0">
                <a:solidFill>
                  <a:srgbClr val="7030A0"/>
                </a:solidFill>
              </a:rPr>
              <a:t> у </a:t>
            </a:r>
            <a:r>
              <a:rPr lang="ru-RU" sz="2700" dirty="0" err="1">
                <a:solidFill>
                  <a:srgbClr val="7030A0"/>
                </a:solidFill>
              </a:rPr>
              <a:t>сфері</a:t>
            </a:r>
            <a:r>
              <a:rPr lang="ru-RU" sz="2700" dirty="0">
                <a:solidFill>
                  <a:srgbClr val="7030A0"/>
                </a:solidFill>
              </a:rPr>
              <a:t> </a:t>
            </a:r>
            <a:r>
              <a:rPr lang="ru-RU" sz="2700" dirty="0" err="1">
                <a:solidFill>
                  <a:srgbClr val="7030A0"/>
                </a:solidFill>
              </a:rPr>
              <a:t>візуальної</a:t>
            </a:r>
            <a:r>
              <a:rPr lang="ru-RU" sz="2700" dirty="0">
                <a:solidFill>
                  <a:srgbClr val="7030A0"/>
                </a:solidFill>
              </a:rPr>
              <a:t> </a:t>
            </a:r>
            <a:r>
              <a:rPr lang="ru-RU" sz="2700" dirty="0" err="1">
                <a:solidFill>
                  <a:srgbClr val="7030A0"/>
                </a:solidFill>
              </a:rPr>
              <a:t>медіа</a:t>
            </a:r>
            <a:r>
              <a:rPr lang="ru-RU" sz="2700" dirty="0">
                <a:solidFill>
                  <a:srgbClr val="7030A0"/>
                </a:solidFill>
              </a:rPr>
              <a:t> </a:t>
            </a:r>
            <a:r>
              <a:rPr lang="ru-RU" sz="2700" dirty="0" err="1">
                <a:solidFill>
                  <a:srgbClr val="7030A0"/>
                </a:solidFill>
              </a:rPr>
              <a:t>продукції</a:t>
            </a:r>
            <a:r>
              <a:rPr lang="uk-UA" sz="2700" dirty="0">
                <a:solidFill>
                  <a:srgbClr val="7030A0"/>
                </a:solidFill>
                <a:latin typeface="Times New Roman" pitchFamily="18" charset="0"/>
                <a:cs typeface="Times New Roman" pitchFamily="18" charset="0"/>
              </a:rPr>
              <a:t>.</a:t>
            </a:r>
            <a:r>
              <a:rPr lang="ru-RU" sz="2700" dirty="0">
                <a:solidFill>
                  <a:srgbClr val="7030A0"/>
                </a:solidFill>
                <a:latin typeface="Times New Roman" pitchFamily="18" charset="0"/>
                <a:cs typeface="Times New Roman" pitchFamily="18" charset="0"/>
              </a:rPr>
              <a:t/>
            </a:r>
            <a:br>
              <a:rPr lang="ru-RU" sz="2700" dirty="0">
                <a:solidFill>
                  <a:srgbClr val="7030A0"/>
                </a:solidFill>
                <a:latin typeface="Times New Roman" pitchFamily="18" charset="0"/>
                <a:cs typeface="Times New Roman" pitchFamily="18" charset="0"/>
              </a:rPr>
            </a:br>
            <a:r>
              <a:rPr lang="uk-UA" sz="2700" b="1" dirty="0">
                <a:solidFill>
                  <a:srgbClr val="7030A0"/>
                </a:solidFill>
                <a:latin typeface="Times New Roman" pitchFamily="18" charset="0"/>
                <a:cs typeface="Times New Roman" pitchFamily="18" charset="0"/>
              </a:rPr>
              <a:t>Тема 5.</a:t>
            </a:r>
            <a:r>
              <a:rPr lang="uk-UA" sz="2700" dirty="0">
                <a:solidFill>
                  <a:srgbClr val="7030A0"/>
                </a:solidFill>
                <a:latin typeface="Times New Roman" pitchFamily="18" charset="0"/>
                <a:cs typeface="Times New Roman" pitchFamily="18" charset="0"/>
              </a:rPr>
              <a:t> </a:t>
            </a:r>
            <a:r>
              <a:rPr lang="ru-RU" sz="2700" dirty="0" err="1">
                <a:solidFill>
                  <a:srgbClr val="7030A0"/>
                </a:solidFill>
              </a:rPr>
              <a:t>Аналіз</a:t>
            </a:r>
            <a:r>
              <a:rPr lang="ru-RU" sz="2700" dirty="0">
                <a:solidFill>
                  <a:srgbClr val="7030A0"/>
                </a:solidFill>
              </a:rPr>
              <a:t> </a:t>
            </a:r>
            <a:r>
              <a:rPr lang="ru-RU" sz="2700" dirty="0" err="1">
                <a:solidFill>
                  <a:srgbClr val="7030A0"/>
                </a:solidFill>
              </a:rPr>
              <a:t>медіатексту</a:t>
            </a:r>
            <a:r>
              <a:rPr lang="ru-RU" sz="2700" dirty="0">
                <a:solidFill>
                  <a:srgbClr val="7030A0"/>
                </a:solidFill>
              </a:rPr>
              <a:t>. </a:t>
            </a:r>
            <a:r>
              <a:rPr lang="ru-RU" sz="2700" dirty="0" err="1">
                <a:solidFill>
                  <a:srgbClr val="7030A0"/>
                </a:solidFill>
              </a:rPr>
              <a:t>Гендерна</a:t>
            </a:r>
            <a:r>
              <a:rPr lang="ru-RU" sz="2700" dirty="0">
                <a:solidFill>
                  <a:srgbClr val="7030A0"/>
                </a:solidFill>
              </a:rPr>
              <a:t> </a:t>
            </a:r>
            <a:r>
              <a:rPr lang="ru-RU" sz="2700" dirty="0" err="1">
                <a:solidFill>
                  <a:srgbClr val="7030A0"/>
                </a:solidFill>
              </a:rPr>
              <a:t>політика</a:t>
            </a:r>
            <a:r>
              <a:rPr lang="ru-RU" sz="2700" dirty="0">
                <a:solidFill>
                  <a:srgbClr val="7030A0"/>
                </a:solidFill>
              </a:rPr>
              <a:t> </a:t>
            </a:r>
            <a:r>
              <a:rPr lang="ru-RU" sz="2700" dirty="0" err="1">
                <a:solidFill>
                  <a:srgbClr val="7030A0"/>
                </a:solidFill>
              </a:rPr>
              <a:t>сучасних</a:t>
            </a:r>
            <a:r>
              <a:rPr lang="ru-RU" sz="2700" dirty="0">
                <a:solidFill>
                  <a:srgbClr val="7030A0"/>
                </a:solidFill>
              </a:rPr>
              <a:t> </a:t>
            </a:r>
            <a:r>
              <a:rPr lang="ru-RU" sz="2700" dirty="0" err="1">
                <a:solidFill>
                  <a:srgbClr val="7030A0"/>
                </a:solidFill>
              </a:rPr>
              <a:t>медіа</a:t>
            </a:r>
            <a:r>
              <a:rPr lang="uk-UA" sz="2700" dirty="0">
                <a:solidFill>
                  <a:srgbClr val="7030A0"/>
                </a:solidFill>
                <a:latin typeface="Times New Roman" pitchFamily="18" charset="0"/>
                <a:cs typeface="Times New Roman" pitchFamily="18" charset="0"/>
              </a:rPr>
              <a:t>.</a:t>
            </a:r>
            <a:r>
              <a:rPr lang="ru-RU" sz="2700" dirty="0">
                <a:solidFill>
                  <a:srgbClr val="7030A0"/>
                </a:solidFill>
                <a:latin typeface="Times New Roman" pitchFamily="18" charset="0"/>
                <a:cs typeface="Times New Roman" pitchFamily="18" charset="0"/>
              </a:rPr>
              <a:t/>
            </a:r>
            <a:br>
              <a:rPr lang="ru-RU" sz="2700" dirty="0">
                <a:solidFill>
                  <a:srgbClr val="7030A0"/>
                </a:solidFill>
                <a:latin typeface="Times New Roman" pitchFamily="18" charset="0"/>
                <a:cs typeface="Times New Roman" pitchFamily="18" charset="0"/>
              </a:rPr>
            </a:br>
            <a:r>
              <a:rPr lang="uk-UA" sz="2700" b="1" dirty="0">
                <a:solidFill>
                  <a:srgbClr val="7030A0"/>
                </a:solidFill>
                <a:latin typeface="Times New Roman" pitchFamily="18" charset="0"/>
                <a:cs typeface="Times New Roman" pitchFamily="18" charset="0"/>
              </a:rPr>
              <a:t>Тема 6.</a:t>
            </a:r>
            <a:r>
              <a:rPr lang="uk-UA" sz="2700" dirty="0">
                <a:solidFill>
                  <a:srgbClr val="7030A0"/>
                </a:solidFill>
                <a:latin typeface="Times New Roman" pitchFamily="18" charset="0"/>
                <a:cs typeface="Times New Roman" pitchFamily="18" charset="0"/>
              </a:rPr>
              <a:t> </a:t>
            </a:r>
            <a:r>
              <a:rPr lang="ru-RU" sz="2700" dirty="0" err="1">
                <a:solidFill>
                  <a:srgbClr val="7030A0"/>
                </a:solidFill>
              </a:rPr>
              <a:t>Творче</a:t>
            </a:r>
            <a:r>
              <a:rPr lang="ru-RU" sz="2700" dirty="0">
                <a:solidFill>
                  <a:srgbClr val="7030A0"/>
                </a:solidFill>
              </a:rPr>
              <a:t> </a:t>
            </a:r>
            <a:r>
              <a:rPr lang="ru-RU" sz="2700" dirty="0" err="1">
                <a:solidFill>
                  <a:srgbClr val="7030A0"/>
                </a:solidFill>
              </a:rPr>
              <a:t>медіасприйняття</a:t>
            </a:r>
            <a:r>
              <a:rPr lang="ru-RU" sz="2700" dirty="0">
                <a:solidFill>
                  <a:srgbClr val="7030A0"/>
                </a:solidFill>
              </a:rPr>
              <a:t> як </a:t>
            </a:r>
            <a:r>
              <a:rPr lang="ru-RU" sz="2700" dirty="0" err="1">
                <a:solidFill>
                  <a:srgbClr val="7030A0"/>
                </a:solidFill>
              </a:rPr>
              <a:t>психологічний</a:t>
            </a:r>
            <a:r>
              <a:rPr lang="ru-RU" sz="2700" dirty="0">
                <a:solidFill>
                  <a:srgbClr val="7030A0"/>
                </a:solidFill>
              </a:rPr>
              <a:t> </a:t>
            </a:r>
            <a:r>
              <a:rPr lang="ru-RU" sz="2700" dirty="0" err="1">
                <a:solidFill>
                  <a:srgbClr val="7030A0"/>
                </a:solidFill>
              </a:rPr>
              <a:t>захист</a:t>
            </a:r>
            <a:r>
              <a:rPr lang="ru-RU" sz="2700" dirty="0">
                <a:solidFill>
                  <a:srgbClr val="7030A0"/>
                </a:solidFill>
              </a:rPr>
              <a:t> </a:t>
            </a:r>
            <a:r>
              <a:rPr lang="ru-RU" sz="2700" dirty="0" err="1">
                <a:solidFill>
                  <a:srgbClr val="7030A0"/>
                </a:solidFill>
              </a:rPr>
              <a:t>від</a:t>
            </a:r>
            <a:r>
              <a:rPr lang="ru-RU" sz="2700" dirty="0">
                <a:solidFill>
                  <a:srgbClr val="7030A0"/>
                </a:solidFill>
              </a:rPr>
              <a:t> </a:t>
            </a:r>
            <a:r>
              <a:rPr lang="ru-RU" sz="2700" dirty="0" err="1">
                <a:solidFill>
                  <a:srgbClr val="7030A0"/>
                </a:solidFill>
              </a:rPr>
              <a:t>непотрібної</a:t>
            </a:r>
            <a:r>
              <a:rPr lang="ru-RU" sz="2700" dirty="0">
                <a:solidFill>
                  <a:srgbClr val="7030A0"/>
                </a:solidFill>
              </a:rPr>
              <a:t> </a:t>
            </a:r>
            <a:r>
              <a:rPr lang="ru-RU" sz="2700" dirty="0" err="1">
                <a:solidFill>
                  <a:srgbClr val="7030A0"/>
                </a:solidFill>
              </a:rPr>
              <a:t>інформації</a:t>
            </a:r>
            <a:r>
              <a:rPr lang="ru-RU" sz="2700" dirty="0">
                <a:solidFill>
                  <a:srgbClr val="7030A0"/>
                </a:solidFill>
              </a:rPr>
              <a:t>. </a:t>
            </a:r>
            <a:r>
              <a:rPr lang="ru-RU" sz="2700" dirty="0" err="1">
                <a:solidFill>
                  <a:srgbClr val="7030A0"/>
                </a:solidFill>
              </a:rPr>
              <a:t>Вправи</a:t>
            </a:r>
            <a:r>
              <a:rPr lang="ru-RU" sz="2700" dirty="0">
                <a:solidFill>
                  <a:srgbClr val="7030A0"/>
                </a:solidFill>
              </a:rPr>
              <a:t> на </a:t>
            </a:r>
            <a:r>
              <a:rPr lang="ru-RU" sz="2700" dirty="0" err="1">
                <a:solidFill>
                  <a:srgbClr val="7030A0"/>
                </a:solidFill>
              </a:rPr>
              <a:t>дистанціювання</a:t>
            </a:r>
            <a:r>
              <a:rPr lang="ru-RU" sz="2700" dirty="0">
                <a:solidFill>
                  <a:srgbClr val="7030A0"/>
                </a:solidFill>
              </a:rPr>
              <a:t>.</a:t>
            </a:r>
            <a:r>
              <a:rPr lang="ru-RU" sz="2700" dirty="0">
                <a:solidFill>
                  <a:srgbClr val="7030A0"/>
                </a:solidFill>
                <a:latin typeface="Times New Roman" pitchFamily="18" charset="0"/>
                <a:cs typeface="Times New Roman" pitchFamily="18" charset="0"/>
              </a:rPr>
              <a:t/>
            </a:r>
            <a:br>
              <a:rPr lang="ru-RU" sz="2700" dirty="0">
                <a:solidFill>
                  <a:srgbClr val="7030A0"/>
                </a:solidFill>
                <a:latin typeface="Times New Roman" pitchFamily="18" charset="0"/>
                <a:cs typeface="Times New Roman" pitchFamily="18" charset="0"/>
              </a:rPr>
            </a:br>
            <a:r>
              <a:rPr lang="uk-UA" sz="2700" b="1" dirty="0">
                <a:solidFill>
                  <a:srgbClr val="7030A0"/>
                </a:solidFill>
                <a:latin typeface="Times New Roman" pitchFamily="18" charset="0"/>
                <a:cs typeface="Times New Roman" pitchFamily="18" charset="0"/>
              </a:rPr>
              <a:t>Тема 7. </a:t>
            </a:r>
            <a:r>
              <a:rPr lang="ru-RU" sz="2700" dirty="0" err="1">
                <a:solidFill>
                  <a:srgbClr val="7030A0"/>
                </a:solidFill>
              </a:rPr>
              <a:t>Психологічний</a:t>
            </a:r>
            <a:r>
              <a:rPr lang="ru-RU" sz="2700" dirty="0">
                <a:solidFill>
                  <a:srgbClr val="7030A0"/>
                </a:solidFill>
              </a:rPr>
              <a:t> </a:t>
            </a:r>
            <a:r>
              <a:rPr lang="ru-RU" sz="2700" dirty="0" err="1">
                <a:solidFill>
                  <a:srgbClr val="7030A0"/>
                </a:solidFill>
              </a:rPr>
              <a:t>захист</a:t>
            </a:r>
            <a:r>
              <a:rPr lang="ru-RU" sz="2700" dirty="0">
                <a:solidFill>
                  <a:srgbClr val="7030A0"/>
                </a:solidFill>
              </a:rPr>
              <a:t> </a:t>
            </a:r>
            <a:r>
              <a:rPr lang="ru-RU" sz="2700" dirty="0" err="1">
                <a:solidFill>
                  <a:srgbClr val="7030A0"/>
                </a:solidFill>
              </a:rPr>
              <a:t>від</a:t>
            </a:r>
            <a:r>
              <a:rPr lang="ru-RU" sz="2700" dirty="0">
                <a:solidFill>
                  <a:srgbClr val="7030A0"/>
                </a:solidFill>
              </a:rPr>
              <a:t> </a:t>
            </a:r>
            <a:r>
              <a:rPr lang="ru-RU" sz="2700" dirty="0" err="1">
                <a:solidFill>
                  <a:srgbClr val="7030A0"/>
                </a:solidFill>
              </a:rPr>
              <a:t>непотрібної</a:t>
            </a:r>
            <a:r>
              <a:rPr lang="ru-RU" sz="2700" dirty="0">
                <a:solidFill>
                  <a:srgbClr val="7030A0"/>
                </a:solidFill>
              </a:rPr>
              <a:t> </a:t>
            </a:r>
            <a:r>
              <a:rPr lang="ru-RU" sz="2700" dirty="0" err="1">
                <a:solidFill>
                  <a:srgbClr val="7030A0"/>
                </a:solidFill>
              </a:rPr>
              <a:t>візуальної</a:t>
            </a:r>
            <a:r>
              <a:rPr lang="ru-RU" sz="2700" dirty="0">
                <a:solidFill>
                  <a:srgbClr val="7030A0"/>
                </a:solidFill>
              </a:rPr>
              <a:t> </a:t>
            </a:r>
            <a:r>
              <a:rPr lang="ru-RU" sz="2700" dirty="0" err="1">
                <a:solidFill>
                  <a:srgbClr val="7030A0"/>
                </a:solidFill>
              </a:rPr>
              <a:t>інформації</a:t>
            </a:r>
            <a:r>
              <a:rPr lang="ru-RU" sz="2700" dirty="0">
                <a:solidFill>
                  <a:srgbClr val="7030A0"/>
                </a:solidFill>
              </a:rPr>
              <a:t>. </a:t>
            </a:r>
            <a:r>
              <a:rPr lang="ru-RU" sz="2700" dirty="0" err="1">
                <a:solidFill>
                  <a:srgbClr val="7030A0"/>
                </a:solidFill>
              </a:rPr>
              <a:t>Світ</a:t>
            </a:r>
            <a:r>
              <a:rPr lang="ru-RU" sz="2700" dirty="0">
                <a:solidFill>
                  <a:srgbClr val="7030A0"/>
                </a:solidFill>
              </a:rPr>
              <a:t> </a:t>
            </a:r>
            <a:r>
              <a:rPr lang="ru-RU" sz="2700" dirty="0" err="1">
                <a:solidFill>
                  <a:srgbClr val="7030A0"/>
                </a:solidFill>
              </a:rPr>
              <a:t>реклами</a:t>
            </a:r>
            <a:r>
              <a:rPr lang="ru-RU" sz="2700" dirty="0">
                <a:solidFill>
                  <a:srgbClr val="7030A0"/>
                </a:solidFill>
              </a:rPr>
              <a:t> та </a:t>
            </a:r>
            <a:r>
              <a:rPr lang="ru-RU" sz="2700" dirty="0" err="1">
                <a:solidFill>
                  <a:srgbClr val="7030A0"/>
                </a:solidFill>
              </a:rPr>
              <a:t>її</a:t>
            </a:r>
            <a:r>
              <a:rPr lang="ru-RU" sz="2700" dirty="0">
                <a:solidFill>
                  <a:srgbClr val="7030A0"/>
                </a:solidFill>
              </a:rPr>
              <a:t> </a:t>
            </a:r>
            <a:r>
              <a:rPr lang="ru-RU" sz="2700" dirty="0" err="1">
                <a:solidFill>
                  <a:srgbClr val="7030A0"/>
                </a:solidFill>
              </a:rPr>
              <a:t>феномени</a:t>
            </a:r>
            <a:r>
              <a:rPr lang="ru-RU" sz="2700" dirty="0">
                <a:solidFill>
                  <a:srgbClr val="7030A0"/>
                </a:solidFill>
              </a:rPr>
              <a:t>.</a:t>
            </a:r>
            <a:br>
              <a:rPr lang="ru-RU" sz="2700" dirty="0">
                <a:solidFill>
                  <a:srgbClr val="7030A0"/>
                </a:solidFill>
              </a:rPr>
            </a:br>
            <a:r>
              <a:rPr lang="uk-UA" sz="2700" b="1" dirty="0">
                <a:solidFill>
                  <a:srgbClr val="7030A0"/>
                </a:solidFill>
                <a:latin typeface="Times New Roman" pitchFamily="18" charset="0"/>
                <a:cs typeface="Times New Roman" pitchFamily="18" charset="0"/>
              </a:rPr>
              <a:t>Тема 8.</a:t>
            </a:r>
            <a:r>
              <a:rPr lang="uk-UA" sz="2700" dirty="0">
                <a:solidFill>
                  <a:srgbClr val="7030A0"/>
                </a:solidFill>
                <a:latin typeface="Times New Roman" pitchFamily="18" charset="0"/>
                <a:cs typeface="Times New Roman" pitchFamily="18" charset="0"/>
              </a:rPr>
              <a:t> </a:t>
            </a:r>
            <a:r>
              <a:rPr lang="ru-RU" sz="2700" dirty="0" err="1">
                <a:solidFill>
                  <a:srgbClr val="7030A0"/>
                </a:solidFill>
              </a:rPr>
              <a:t>Медіасоціалізація</a:t>
            </a:r>
            <a:r>
              <a:rPr lang="ru-RU" sz="2700" dirty="0">
                <a:solidFill>
                  <a:srgbClr val="7030A0"/>
                </a:solidFill>
              </a:rPr>
              <a:t> </a:t>
            </a:r>
            <a:r>
              <a:rPr lang="ru-RU" sz="2700" dirty="0" err="1">
                <a:solidFill>
                  <a:srgbClr val="7030A0"/>
                </a:solidFill>
              </a:rPr>
              <a:t>дитини</a:t>
            </a:r>
            <a:r>
              <a:rPr lang="ru-RU" sz="2700" dirty="0">
                <a:solidFill>
                  <a:srgbClr val="7030A0"/>
                </a:solidFill>
              </a:rPr>
              <a:t> в </a:t>
            </a:r>
            <a:r>
              <a:rPr lang="ru-RU" sz="2700" dirty="0" err="1">
                <a:solidFill>
                  <a:srgbClr val="7030A0"/>
                </a:solidFill>
              </a:rPr>
              <a:t>сучасному</a:t>
            </a:r>
            <a:r>
              <a:rPr lang="ru-RU" sz="2700" dirty="0">
                <a:solidFill>
                  <a:srgbClr val="7030A0"/>
                </a:solidFill>
              </a:rPr>
              <a:t> </a:t>
            </a:r>
            <a:r>
              <a:rPr lang="ru-RU" sz="2700" dirty="0" err="1">
                <a:solidFill>
                  <a:srgbClr val="7030A0"/>
                </a:solidFill>
              </a:rPr>
              <a:t>світі</a:t>
            </a:r>
            <a:r>
              <a:rPr lang="ru-RU" sz="2700" dirty="0">
                <a:solidFill>
                  <a:srgbClr val="7030A0"/>
                </a:solidFill>
              </a:rPr>
              <a:t>. </a:t>
            </a:r>
            <a:r>
              <a:rPr lang="ru-RU" sz="2700" dirty="0" err="1">
                <a:solidFill>
                  <a:srgbClr val="7030A0"/>
                </a:solidFill>
              </a:rPr>
              <a:t>Вплив</a:t>
            </a:r>
            <a:r>
              <a:rPr lang="ru-RU" sz="2700" dirty="0">
                <a:solidFill>
                  <a:srgbClr val="7030A0"/>
                </a:solidFill>
              </a:rPr>
              <a:t> </a:t>
            </a:r>
            <a:r>
              <a:rPr lang="ru-RU" sz="2700" dirty="0" err="1">
                <a:solidFill>
                  <a:srgbClr val="7030A0"/>
                </a:solidFill>
              </a:rPr>
              <a:t>мас-медіа</a:t>
            </a:r>
            <a:r>
              <a:rPr lang="ru-RU" sz="2700" dirty="0">
                <a:solidFill>
                  <a:srgbClr val="7030A0"/>
                </a:solidFill>
              </a:rPr>
              <a:t> на</a:t>
            </a:r>
            <a:br>
              <a:rPr lang="ru-RU" sz="2700" dirty="0">
                <a:solidFill>
                  <a:srgbClr val="7030A0"/>
                </a:solidFill>
              </a:rPr>
            </a:br>
            <a:r>
              <a:rPr lang="ru-RU" sz="2700" dirty="0" err="1">
                <a:solidFill>
                  <a:srgbClr val="7030A0"/>
                </a:solidFill>
              </a:rPr>
              <a:t>інтелектуальний</a:t>
            </a:r>
            <a:r>
              <a:rPr lang="ru-RU" sz="2700" dirty="0">
                <a:solidFill>
                  <a:srgbClr val="7030A0"/>
                </a:solidFill>
              </a:rPr>
              <a:t>, </a:t>
            </a:r>
            <a:r>
              <a:rPr lang="ru-RU" sz="2700" dirty="0" err="1">
                <a:solidFill>
                  <a:srgbClr val="7030A0"/>
                </a:solidFill>
              </a:rPr>
              <a:t>емоційний</a:t>
            </a:r>
            <a:r>
              <a:rPr lang="ru-RU" sz="2700" dirty="0">
                <a:solidFill>
                  <a:srgbClr val="7030A0"/>
                </a:solidFill>
              </a:rPr>
              <a:t>, </a:t>
            </a:r>
            <a:r>
              <a:rPr lang="ru-RU" sz="2700" dirty="0" err="1">
                <a:solidFill>
                  <a:srgbClr val="7030A0"/>
                </a:solidFill>
              </a:rPr>
              <a:t>вольовий</a:t>
            </a:r>
            <a:r>
              <a:rPr lang="ru-RU" sz="2700" dirty="0">
                <a:solidFill>
                  <a:srgbClr val="7030A0"/>
                </a:solidFill>
              </a:rPr>
              <a:t> </a:t>
            </a:r>
            <a:r>
              <a:rPr lang="ru-RU" sz="2700" dirty="0" err="1">
                <a:solidFill>
                  <a:srgbClr val="7030A0"/>
                </a:solidFill>
              </a:rPr>
              <a:t>розвиток</a:t>
            </a:r>
            <a:r>
              <a:rPr lang="ru-RU" sz="2700" dirty="0">
                <a:solidFill>
                  <a:srgbClr val="7030A0"/>
                </a:solidFill>
              </a:rPr>
              <a:t> </a:t>
            </a:r>
            <a:r>
              <a:rPr lang="ru-RU" sz="2700" dirty="0" err="1">
                <a:solidFill>
                  <a:srgbClr val="7030A0"/>
                </a:solidFill>
              </a:rPr>
              <a:t>дитини</a:t>
            </a:r>
            <a:r>
              <a:rPr lang="ru-RU" sz="2700" dirty="0">
                <a:solidFill>
                  <a:srgbClr val="7030A0"/>
                </a:solidFill>
              </a:rPr>
              <a:t>.</a:t>
            </a:r>
            <a:br>
              <a:rPr lang="ru-RU" sz="2700" dirty="0">
                <a:solidFill>
                  <a:srgbClr val="7030A0"/>
                </a:solidFill>
              </a:rPr>
            </a:br>
            <a:r>
              <a:rPr lang="uk-UA" sz="2700" b="1" dirty="0">
                <a:solidFill>
                  <a:srgbClr val="7030A0"/>
                </a:solidFill>
                <a:latin typeface="Times New Roman" pitchFamily="18" charset="0"/>
                <a:cs typeface="Times New Roman" pitchFamily="18" charset="0"/>
              </a:rPr>
              <a:t>Тема 9. </a:t>
            </a:r>
            <a:r>
              <a:rPr lang="ru-RU" sz="2700" dirty="0" err="1">
                <a:solidFill>
                  <a:srgbClr val="7030A0"/>
                </a:solidFill>
              </a:rPr>
              <a:t>Вплив</a:t>
            </a:r>
            <a:r>
              <a:rPr lang="ru-RU" sz="2700" dirty="0">
                <a:solidFill>
                  <a:srgbClr val="7030A0"/>
                </a:solidFill>
              </a:rPr>
              <a:t> </a:t>
            </a:r>
            <a:r>
              <a:rPr lang="ru-RU" sz="2700" dirty="0" err="1">
                <a:solidFill>
                  <a:srgbClr val="7030A0"/>
                </a:solidFill>
              </a:rPr>
              <a:t>мас-медіа</a:t>
            </a:r>
            <a:r>
              <a:rPr lang="ru-RU" sz="2700" dirty="0">
                <a:solidFill>
                  <a:srgbClr val="7030A0"/>
                </a:solidFill>
              </a:rPr>
              <a:t> на </a:t>
            </a:r>
            <a:r>
              <a:rPr lang="ru-RU" sz="2700" dirty="0" err="1">
                <a:solidFill>
                  <a:srgbClr val="7030A0"/>
                </a:solidFill>
              </a:rPr>
              <a:t>стосунки</a:t>
            </a:r>
            <a:r>
              <a:rPr lang="ru-RU" sz="2700" dirty="0">
                <a:solidFill>
                  <a:srgbClr val="7030A0"/>
                </a:solidFill>
              </a:rPr>
              <a:t>. </a:t>
            </a:r>
            <a:r>
              <a:rPr lang="ru-RU" sz="2700" dirty="0" err="1">
                <a:solidFill>
                  <a:srgbClr val="7030A0"/>
                </a:solidFill>
              </a:rPr>
              <a:t>Медіанасильство</a:t>
            </a:r>
            <a:r>
              <a:rPr lang="ru-RU" sz="2700" dirty="0">
                <a:solidFill>
                  <a:srgbClr val="7030A0"/>
                </a:solidFill>
              </a:rPr>
              <a:t> та </a:t>
            </a:r>
            <a:r>
              <a:rPr lang="ru-RU" sz="2700" dirty="0" err="1">
                <a:solidFill>
                  <a:srgbClr val="7030A0"/>
                </a:solidFill>
              </a:rPr>
              <a:t>зростання</a:t>
            </a:r>
            <a:r>
              <a:rPr lang="ru-RU" sz="2700" dirty="0">
                <a:solidFill>
                  <a:srgbClr val="7030A0"/>
                </a:solidFill>
              </a:rPr>
              <a:t> </a:t>
            </a:r>
            <a:r>
              <a:rPr lang="ru-RU" sz="2700" dirty="0" err="1">
                <a:solidFill>
                  <a:srgbClr val="7030A0"/>
                </a:solidFill>
              </a:rPr>
              <a:t>агресії</a:t>
            </a:r>
            <a:r>
              <a:rPr lang="ru-RU" sz="2700" dirty="0">
                <a:solidFill>
                  <a:srgbClr val="7030A0"/>
                </a:solidFill>
              </a:rPr>
              <a:t/>
            </a:r>
            <a:br>
              <a:rPr lang="ru-RU" sz="2700" dirty="0">
                <a:solidFill>
                  <a:srgbClr val="7030A0"/>
                </a:solidFill>
              </a:rPr>
            </a:br>
            <a:r>
              <a:rPr lang="ru-RU" sz="2700" b="1" dirty="0">
                <a:solidFill>
                  <a:srgbClr val="7030A0"/>
                </a:solidFill>
              </a:rPr>
              <a:t>Тема 10. </a:t>
            </a:r>
            <a:r>
              <a:rPr lang="ru-RU" sz="2700" dirty="0" err="1">
                <a:solidFill>
                  <a:srgbClr val="7030A0"/>
                </a:solidFill>
              </a:rPr>
              <a:t>Вплив</a:t>
            </a:r>
            <a:r>
              <a:rPr lang="ru-RU" sz="2700" dirty="0">
                <a:solidFill>
                  <a:srgbClr val="7030A0"/>
                </a:solidFill>
              </a:rPr>
              <a:t> </a:t>
            </a:r>
            <a:r>
              <a:rPr lang="ru-RU" sz="2700" dirty="0" err="1">
                <a:solidFill>
                  <a:srgbClr val="7030A0"/>
                </a:solidFill>
              </a:rPr>
              <a:t>мас-медіа</a:t>
            </a:r>
            <a:r>
              <a:rPr lang="ru-RU" sz="2700" dirty="0">
                <a:solidFill>
                  <a:srgbClr val="7030A0"/>
                </a:solidFill>
              </a:rPr>
              <a:t> на </a:t>
            </a:r>
            <a:r>
              <a:rPr lang="ru-RU" sz="2700" dirty="0" err="1">
                <a:solidFill>
                  <a:srgbClr val="7030A0"/>
                </a:solidFill>
              </a:rPr>
              <a:t>масову</a:t>
            </a:r>
            <a:r>
              <a:rPr lang="ru-RU" sz="2700" dirty="0">
                <a:solidFill>
                  <a:srgbClr val="7030A0"/>
                </a:solidFill>
              </a:rPr>
              <a:t> </a:t>
            </a:r>
            <a:r>
              <a:rPr lang="ru-RU" sz="2700" dirty="0" err="1">
                <a:solidFill>
                  <a:srgbClr val="7030A0"/>
                </a:solidFill>
              </a:rPr>
              <a:t>свідомість</a:t>
            </a:r>
            <a:r>
              <a:rPr lang="ru-RU" sz="2700" dirty="0">
                <a:solidFill>
                  <a:srgbClr val="7030A0"/>
                </a:solidFill>
              </a:rPr>
              <a:t> </a:t>
            </a:r>
            <a:r>
              <a:rPr lang="ru-RU" sz="2700" dirty="0" err="1">
                <a:solidFill>
                  <a:srgbClr val="7030A0"/>
                </a:solidFill>
              </a:rPr>
              <a:t>і</a:t>
            </a:r>
            <a:r>
              <a:rPr lang="ru-RU" sz="2700" dirty="0">
                <a:solidFill>
                  <a:srgbClr val="7030A0"/>
                </a:solidFill>
              </a:rPr>
              <a:t> </a:t>
            </a:r>
            <a:r>
              <a:rPr lang="ru-RU" sz="2700" dirty="0" err="1">
                <a:solidFill>
                  <a:srgbClr val="7030A0"/>
                </a:solidFill>
              </a:rPr>
              <a:t>свідомість</a:t>
            </a:r>
            <a:r>
              <a:rPr lang="ru-RU" sz="2700" dirty="0">
                <a:solidFill>
                  <a:srgbClr val="7030A0"/>
                </a:solidFill>
              </a:rPr>
              <a:t> </a:t>
            </a:r>
            <a:r>
              <a:rPr lang="ru-RU" sz="2700" dirty="0" err="1">
                <a:solidFill>
                  <a:srgbClr val="7030A0"/>
                </a:solidFill>
              </a:rPr>
              <a:t>особистості</a:t>
            </a:r>
            <a:r>
              <a:rPr lang="ru-RU" sz="2700" dirty="0">
                <a:solidFill>
                  <a:srgbClr val="7030A0"/>
                </a:solidFill>
              </a:rPr>
              <a:t>. </a:t>
            </a:r>
            <a:r>
              <a:rPr lang="ru-RU" sz="2700" dirty="0" err="1">
                <a:solidFill>
                  <a:srgbClr val="7030A0"/>
                </a:solidFill>
              </a:rPr>
              <a:t>Профілактика</a:t>
            </a:r>
            <a:r>
              <a:rPr lang="ru-RU" sz="2700" dirty="0">
                <a:solidFill>
                  <a:srgbClr val="7030A0"/>
                </a:solidFill>
              </a:rPr>
              <a:t> </a:t>
            </a:r>
            <a:r>
              <a:rPr lang="ru-RU" sz="2700" dirty="0" err="1">
                <a:solidFill>
                  <a:srgbClr val="7030A0"/>
                </a:solidFill>
              </a:rPr>
              <a:t>сучасних</a:t>
            </a:r>
            <a:r>
              <a:rPr lang="ru-RU" sz="2700" dirty="0">
                <a:solidFill>
                  <a:srgbClr val="7030A0"/>
                </a:solidFill>
              </a:rPr>
              <a:t> </a:t>
            </a:r>
            <a:r>
              <a:rPr lang="ru-RU" sz="2700" dirty="0" err="1">
                <a:solidFill>
                  <a:srgbClr val="7030A0"/>
                </a:solidFill>
              </a:rPr>
              <a:t>маніпулятивних</a:t>
            </a:r>
            <a:r>
              <a:rPr lang="ru-RU" sz="2700" dirty="0">
                <a:solidFill>
                  <a:srgbClr val="7030A0"/>
                </a:solidFill>
              </a:rPr>
              <a:t> </a:t>
            </a:r>
            <a:r>
              <a:rPr lang="ru-RU" sz="2700" dirty="0" err="1">
                <a:solidFill>
                  <a:srgbClr val="7030A0"/>
                </a:solidFill>
              </a:rPr>
              <a:t>технологій</a:t>
            </a:r>
            <a:r>
              <a:rPr lang="ru-RU" sz="2700" dirty="0">
                <a:solidFill>
                  <a:srgbClr val="7030A0"/>
                </a:solidFill>
              </a:rPr>
              <a:t>. </a:t>
            </a:r>
            <a:r>
              <a:rPr lang="ru-RU" sz="2200" dirty="0">
                <a:solidFill>
                  <a:srgbClr val="7030A0"/>
                </a:solidFill>
              </a:rPr>
              <a:t/>
            </a:r>
            <a:br>
              <a:rPr lang="ru-RU" sz="2200" dirty="0">
                <a:solidFill>
                  <a:srgbClr val="7030A0"/>
                </a:solidFill>
              </a:rPr>
            </a:br>
            <a:r>
              <a:rPr lang="ru-RU" sz="2400" dirty="0">
                <a:solidFill>
                  <a:srgbClr val="7030A0"/>
                </a:solidFill>
                <a:latin typeface="Times New Roman" pitchFamily="18" charset="0"/>
                <a:cs typeface="Times New Roman" pitchFamily="18" charset="0"/>
              </a:rPr>
              <a:t/>
            </a:r>
            <a:br>
              <a:rPr lang="ru-RU" sz="2400" dirty="0">
                <a:solidFill>
                  <a:srgbClr val="7030A0"/>
                </a:solidFill>
                <a:latin typeface="Times New Roman" pitchFamily="18" charset="0"/>
                <a:cs typeface="Times New Roman" pitchFamily="18" charset="0"/>
              </a:rPr>
            </a:br>
            <a:r>
              <a:rPr lang="ru-RU" sz="2700" dirty="0">
                <a:solidFill>
                  <a:srgbClr val="7030A0"/>
                </a:solidFill>
                <a:latin typeface="Times New Roman" pitchFamily="18" charset="0"/>
                <a:cs typeface="Times New Roman" pitchFamily="18" charset="0"/>
              </a:rPr>
              <a:t/>
            </a:r>
            <a:br>
              <a:rPr lang="ru-RU" sz="2700" dirty="0">
                <a:solidFill>
                  <a:srgbClr val="7030A0"/>
                </a:solidFill>
                <a:latin typeface="Times New Roman" pitchFamily="18" charset="0"/>
                <a:cs typeface="Times New Roman" pitchFamily="18" charset="0"/>
              </a:rPr>
            </a:b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834876095"/>
      </p:ext>
    </p:extLst>
  </p:cSld>
  <p:clrMapOvr>
    <a:masterClrMapping/>
  </p:clrMapOvr>
  <p:transition>
    <p:fade/>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378</TotalTime>
  <Words>349</Words>
  <Application>Microsoft Office PowerPoint</Application>
  <PresentationFormat>Произвольный</PresentationFormat>
  <Paragraphs>26</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 медіапедагогіка в дошкільній освіті  </vt:lpstr>
      <vt:lpstr>Кахіані Юлія Володимирівна, кандидат педагогічних наук, доцент  e-mail: kakhiani.yulia@ukr.net </vt:lpstr>
      <vt:lpstr>АНОТАЦІЯ ДО НАВЧАЛЬНОЇ ДИСЦИПЛІНИ  «МЕДІАПЕДАГОГІКА В ДОШКІЛЬНІЙ ОСВІТІ»  Загальна культура суспільства, громадські тенденції, професійна підготовка фахівців безпосередньо пов’язані з проблемами охорони та захисту суспільної моралі, вирішення яких можливе на підґрунті формування та поширення в Україні основ медіаграмотності.  Бурхливий розвиток електронних технологій,  широке упровадження інтерактивних систем комунікації, навчальних програм у мультимедійних технологіях забезпечило вторгнення в суспільство недоступного раніше потоку аудіовізуальної інформації від масової теле-, кіно-, іншої відеопродукції до електронних мереж Інтернет. Це спричинило помітні трансформації у сфері культури, як позитивні, так і негативні, майже повну зміну матриць свідомості, ціннісних систем і мислення, сприйняття оточуючого світу.  Створення ефективного механізму критичного осмислення і корегування інформації, отриманої через ЗМІ, відпрацювання особистісної системи ціннісних орієнтацій та формування умінь інтерпретувати інформацію, розуміти її суть, адресну спрямованість, мету інформування, викриття прихованого значення мають усунути негативний вплив на свідомість громадян, особливо студентської молоді.  Саме тому на часі є започаткування медіаосвіти, яка у майбутньому повинна стати компонентом загальної освіти, невід’ємною частиною навчальних програм всіх ступенів.</vt:lpstr>
      <vt:lpstr>Опис навчальної дисципліни </vt:lpstr>
      <vt:lpstr>Слайд 5</vt:lpstr>
      <vt:lpstr>     ІНФОРМАЦІЙНИЙ ОБСЯГ НАВЧАЛЬНОЇ ДИСЦИПЛІНИ: Тема 1. Теорія медіаосвіти як засіб формування «критичного мислення». Роль медіа у формуванні сучасної картини світу Тема 2. Концепція впровадження медіаосвіти в Україні (нова редакція). Тема 3. Зарубіжні концепції медіаосвіти. Тема 4. Медіатехнології. Необхідність критичного мислення у сфері візуальної медіа продукції. Тема 5. Аналіз медіатексту. Гендерна політика сучасних медіа. Тема 6. Творче медіасприйняття як психологічний захист від непотрібної інформації. Вправи на дистанціювання. Тема 7. Психологічний захист від непотрібної візуальної інформації. Світ реклами та її феномени. Тема 8. Медіасоціалізація дитини в сучасному світі. Вплив мас-медіа на інтелектуальний, емоційний, вольовий розвиток дитини. Тема 9. Вплив мас-медіа на стосунки. Медіанасильство та зростання агресії Тема 10. Вплив мас-медіа на масову свідомість і свідомість особистості. Профілактика сучасних маніпулятивних технологій.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Педагогічна філософія батьківства  педагогічний факультет кафедра дошкільної освіти та соціальної роботи  спеціальність 012 Дошкільна освіта  освітня програма рівень вищої освіти магістр</dc:title>
  <dc:creator>Пользователь</dc:creator>
  <cp:lastModifiedBy>Татьяна</cp:lastModifiedBy>
  <cp:revision>48</cp:revision>
  <dcterms:created xsi:type="dcterms:W3CDTF">2021-01-13T09:18:18Z</dcterms:created>
  <dcterms:modified xsi:type="dcterms:W3CDTF">2023-05-03T08:28:00Z</dcterms:modified>
</cp:coreProperties>
</file>