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1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54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64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4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0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18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1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3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12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4EFD80A-1400-43B8-8949-3A47204D427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44F1F7A-99CB-4E9E-8E1C-F488C96492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83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eckaa87@gmail.com" TargetMode="External"/><Relationship Id="rId2" Type="http://schemas.openxmlformats.org/officeDocument/2006/relationships/hyperlink" Target="http://www.slavdpu.dn.ua/index.php/kafedra-sptsialnoi-pedahohiky-ta-inkliuzii/sklad-kafedr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dpu.edu.ua:9090/moodle/course/view.php?id=19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755" y="118618"/>
            <a:ext cx="10782300" cy="3352800"/>
          </a:xfrm>
        </p:spPr>
        <p:txBody>
          <a:bodyPr/>
          <a:lstStyle/>
          <a:p>
            <a:r>
              <a:rPr lang="uk-UA" b="1" dirty="0" smtClean="0"/>
              <a:t>Основи дефектології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4800" b="1" dirty="0"/>
              <a:t>Факультет </a:t>
            </a:r>
            <a:r>
              <a:rPr lang="ru-RU" sz="4800" b="1" dirty="0" err="1"/>
              <a:t>спеціальної</a:t>
            </a:r>
            <a:r>
              <a:rPr lang="ru-RU" sz="4800" b="1" dirty="0"/>
              <a:t> </a:t>
            </a:r>
            <a:r>
              <a:rPr lang="ru-RU" sz="4800" b="1" dirty="0" err="1"/>
              <a:t>освіти</a:t>
            </a:r>
            <a:endParaRPr lang="ru-RU" sz="4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600" b="1" dirty="0"/>
              <a:t>Кафедра </a:t>
            </a:r>
            <a:r>
              <a:rPr lang="ru-RU" sz="3600" b="1" dirty="0" err="1"/>
              <a:t>спеціальної</a:t>
            </a:r>
            <a:r>
              <a:rPr lang="ru-RU" sz="3600" b="1" dirty="0"/>
              <a:t> </a:t>
            </a:r>
            <a:r>
              <a:rPr lang="ru-RU" sz="3600" b="1" dirty="0" err="1"/>
              <a:t>педагогіки</a:t>
            </a:r>
            <a:r>
              <a:rPr lang="ru-RU" sz="3600" b="1" dirty="0"/>
              <a:t> та </a:t>
            </a:r>
            <a:r>
              <a:rPr lang="ru-RU" sz="3600" b="1" dirty="0" err="1"/>
              <a:t>інклюзії</a:t>
            </a:r>
            <a:endParaRPr lang="ru-RU" sz="3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/>
              <a:t>Всі спеціальності галузі 01 Освіта/ Педагогіка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«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»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– </a:t>
            </a:r>
            <a:r>
              <a:rPr lang="ru-RU" dirty="0" err="1"/>
              <a:t>бакалав</a:t>
            </a:r>
            <a:r>
              <a:rPr lang="uk-UA" dirty="0" err="1"/>
              <a:t>рський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84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Омельченко Марина Сергіївна </a:t>
            </a:r>
            <a:r>
              <a:rPr lang="uk-UA" dirty="0"/>
              <a:t>– кандидат педагогічних наук, доцент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4" y="2962294"/>
            <a:ext cx="10753725" cy="3766185"/>
          </a:xfrm>
        </p:spPr>
        <p:txBody>
          <a:bodyPr/>
          <a:lstStyle/>
          <a:p>
            <a:r>
              <a:rPr lang="en-US" sz="2800" dirty="0">
                <a:hlinkClick r:id="rId2"/>
              </a:rPr>
              <a:t>http://www.slavdpu.dn.ua/index.php/kafedra-sptsialnoi-pedahohiky-ta-inkliuzii/sklad-kafedri</a:t>
            </a:r>
            <a:endParaRPr lang="uk-UA" sz="2800" dirty="0"/>
          </a:p>
          <a:p>
            <a:r>
              <a:rPr lang="en-US" sz="2800" dirty="0">
                <a:hlinkClick r:id="rId3"/>
              </a:rPr>
              <a:t>neckaa87@gmail.com</a:t>
            </a:r>
            <a:endParaRPr lang="uk-UA" sz="2800" dirty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ddpu.edu.ua:9090/moodle/course/view.php?id=1916</a:t>
            </a:r>
            <a:endParaRPr lang="uk-UA" sz="2800" dirty="0" smtClean="0"/>
          </a:p>
          <a:p>
            <a:r>
              <a:rPr lang="uk-UA" sz="2800" dirty="0" smtClean="0"/>
              <a:t>Консультаційні </a:t>
            </a:r>
            <a:r>
              <a:rPr lang="uk-UA" sz="2800" dirty="0"/>
              <a:t>дні: вівторок – 11:30; п</a:t>
            </a:r>
            <a:r>
              <a:rPr lang="en-US" sz="2800" dirty="0"/>
              <a:t>’</a:t>
            </a:r>
            <a:r>
              <a:rPr lang="uk-UA" sz="2800" dirty="0" err="1"/>
              <a:t>ятниця</a:t>
            </a:r>
            <a:r>
              <a:rPr lang="uk-UA" sz="2800" dirty="0"/>
              <a:t> – 11:30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800" y="362139"/>
            <a:ext cx="10753725" cy="6781045"/>
          </a:xfrm>
        </p:spPr>
        <p:txBody>
          <a:bodyPr>
            <a:normAutofit fontScale="77500" lnSpcReduction="20000"/>
          </a:bodyPr>
          <a:lstStyle/>
          <a:p>
            <a:r>
              <a:rPr lang="uk-UA" sz="2800" dirty="0"/>
              <a:t>Практика європейських країн, США та Канади показує, що діти з особливими освітніми потребами можуть одержувати освіту не лише в спеціальних, ізольованих від загальної освіти закладах, але й у загальноосвітніх школах за моделлю інтегрованого чи інклюзивного навчання, яка передбачає надання якісних освітніх послуг дітям незалежно від їхніх можливостей і рівня психофізичного розвитку.</a:t>
            </a:r>
            <a:endParaRPr lang="ru-RU" sz="2800" dirty="0"/>
          </a:p>
          <a:p>
            <a:r>
              <a:rPr lang="uk-UA" sz="2800" dirty="0"/>
              <a:t>Впровадження сучасних технологій організації навчання, виховання і реабілітації дітей із порушеннями психофізичного розвитку вимагає не лише спеціальної організації матеріального середовища, але й забезпечення психолого-педагогічного супроводу в загальноосвітніх закладах. При цьому, слід враховувати, що ефективність заходів включення дитини в загальноосвітнє середовище залежить не лише від спеціального корекційно-педагогічного впливу, але й від якості педагогічної роботи всіх вчителів, які беруть участь в даному процесі.</a:t>
            </a:r>
            <a:endParaRPr lang="ru-RU" sz="2800" dirty="0"/>
          </a:p>
          <a:p>
            <a:r>
              <a:rPr lang="uk-UA" sz="2800" dirty="0"/>
              <a:t>Поняття «корекційна педагогіка» розглядається в контексті теорії навчання та виховання дітей із порушеннями психофізичного розвитку. Основними проблемами в даній галузі на сьогоднішній день є: раннє виявлення та діагностика відхилень у розвитку дітей; правильне тлумачення труднощів у навчанні; визначення перспектив у формуванні психофізичної сфери; організація ефективних заходів психолого-педагогічного корекційного впливу; успішне включення дітей із порушеннями психофізичного розвитку в загальноосвітній простір. Зважаючи на це, виникає потреба в ознайомленні майбутніх педагогів всіх спеціальностей - дошкільного виховання, початкової освіти, вчителів різних фахів з основами корекційної педагогіки.</a:t>
            </a:r>
            <a:endParaRPr lang="ru-RU" sz="2800" dirty="0"/>
          </a:p>
          <a:p>
            <a:r>
              <a:rPr lang="uk-UA" sz="2800" dirty="0"/>
              <a:t>В даному контексті йдеться лише про основи відповідних знань, тому що детально, у повному обсязі, вивчення різних складових корекційної педагогіки як системи знань про особливості навчання і виховання дітей з різними порушеннями психофізичного розвитку у спеціалізованих освітніх установах забезпечується програмами підготовки фахівців зі спеціальності 016 Спеціальна освіта.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48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dirty="0"/>
              <a:t>Метою</a:t>
            </a:r>
            <a:r>
              <a:rPr lang="uk-UA" sz="4000" dirty="0"/>
              <a:t> вивчення навчальної дисципліни «</a:t>
            </a:r>
            <a:r>
              <a:rPr lang="uk-UA" sz="4000" i="1" dirty="0"/>
              <a:t>Основи </a:t>
            </a:r>
            <a:r>
              <a:rPr lang="uk-UA" sz="4000" i="1" dirty="0" smtClean="0"/>
              <a:t>дефектології</a:t>
            </a:r>
            <a:r>
              <a:rPr lang="uk-UA" sz="4000" dirty="0" smtClean="0"/>
              <a:t>» </a:t>
            </a:r>
            <a:r>
              <a:rPr lang="uk-UA" sz="4000" dirty="0"/>
              <a:t>є набуття студентами таких </a:t>
            </a:r>
            <a:r>
              <a:rPr lang="uk-UA" sz="4000" dirty="0" err="1"/>
              <a:t>компетентостей</a:t>
            </a:r>
            <a:r>
              <a:rPr lang="uk-UA" sz="4000" dirty="0"/>
              <a:t>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4" y="1884931"/>
            <a:ext cx="10753725" cy="37661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400" b="1" i="1" dirty="0"/>
              <a:t>загальні: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готовність до опанування теоретико-методологічними основами навчання в сучасному освітньому середовищі;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спроможність використання зарубіжного досвіду в національній освіті;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уміння здійснювати профілактичну, науково-дослідну, консультативну, освітню, виховну, організаційну, методичну роботу реабілітаційного та корекційного характеру, що узгоджується з сучасними тенденціями розвитку спеціальної освіти;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b="1" i="1" dirty="0"/>
              <a:t>спеціальні: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готовність визначати загальні і конкретні завдання розвитку, навчання і виховання дітей з особливими потребами в загальноосвітньому просторі, здатність враховувати в навчально-виховному процесі психологічні, вікові, індивідуальні особливості вихованців, а також особливості порушення, готовність здійснювати, враховуючи спеціальні дидактичні принципи, керівництво пізнавальною діяльністю дітей, давати адекватну оцінку їх діяльності;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здатність аналізувати і давати психолого-педагогічне трактування поведінки, вчинків, реакцій вихованців, готовність використовувати адекватні віковим, компенсаторним і психологічним можливостям способи, прийоми виховання, залучати їх до культури;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готовність до цілепокладання, проектування, планування, реалізації і діагностики навчального процесу і фахового коректування результатів навчання.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400" b="1" dirty="0"/>
              <a:t>Очікувані результати навчання:</a:t>
            </a:r>
            <a:endParaRPr lang="ru-RU" sz="1400" b="1" dirty="0"/>
          </a:p>
          <a:p>
            <a:pPr>
              <a:spcBef>
                <a:spcPts val="0"/>
              </a:spcBef>
            </a:pPr>
            <a:r>
              <a:rPr lang="uk-UA" sz="1400" dirty="0"/>
              <a:t>Уміння здійснювати добір професійних завдань відповідно до індивідуальних особливостей суб’єктів діяльності.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Володіння навичками аналізу освітнього середовища, навчальної і спеціальної літератури, нормативних положень.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Уміння визначати доцільність діагностичних, розвивальних, корекційних засобів для розв’язання поставлених задач.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Володіння сучасними корекційними технологіями різних наукових шкіл.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Здатність застосовувати сучасні освітні, реабілітаційні, інформаційні технології у роботі з дітьми, які мають особливі освітні потреби в умовах закладів, служб, організацій, установ сфери освіти, охорони здоров’я, соціального захисту.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Здатність реалізовувати зміст корекційної роботи з дітьми, які мають особливі освітні потреби та використовувати диференційовані методи корекційно-компенсаторної, реабілітаційної, розвивальної, попереджувальної роботи з ними.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Здатність використовувати в практичній діяльності перспективний досвід корекційної освіти України та інших держав світу.</a:t>
            </a:r>
            <a:endParaRPr lang="ru-RU" sz="1400" dirty="0"/>
          </a:p>
          <a:p>
            <a:pPr>
              <a:spcBef>
                <a:spcPts val="0"/>
              </a:spcBef>
            </a:pPr>
            <a:r>
              <a:rPr lang="uk-UA" sz="1400" dirty="0"/>
              <a:t>Здатність організовувати та здійснювати навчальну, корекційну, розвивальну та виховну роботу з дітей, які мають особливі освітні потреби, з урахуванням структури порушення, вікових та індивідуальних особливостей, вимог освітніх стандартів, програм навчання та виховання.</a:t>
            </a:r>
            <a:endParaRPr lang="ru-RU" sz="1400" dirty="0"/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00155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Інформаційний</a:t>
            </a:r>
            <a:r>
              <a:rPr lang="ru-RU" b="1" dirty="0"/>
              <a:t> </a:t>
            </a:r>
            <a:r>
              <a:rPr lang="ru-RU" b="1" dirty="0" err="1"/>
              <a:t>обсяг</a:t>
            </a:r>
            <a:r>
              <a:rPr lang="ru-RU" b="1" dirty="0"/>
              <a:t> </a:t>
            </a:r>
            <a:r>
              <a:rPr lang="ru-RU" b="1" dirty="0" err="1"/>
              <a:t>навчальної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274" y="2157731"/>
            <a:ext cx="10753725" cy="37661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Тема 1. </a:t>
            </a:r>
            <a:r>
              <a:rPr lang="uk-UA" sz="1800" dirty="0"/>
              <a:t>Корекційна педагогіка в системі наукових знань.</a:t>
            </a:r>
          </a:p>
          <a:p>
            <a:pPr marL="0" indent="0">
              <a:buNone/>
            </a:pPr>
            <a:r>
              <a:rPr lang="ru-RU" sz="1800" dirty="0"/>
              <a:t>Тема 2. </a:t>
            </a:r>
            <a:r>
              <a:rPr lang="uk-UA" sz="1800" dirty="0"/>
              <a:t>Діти з особливими освітніми потребами.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3</a:t>
            </a:r>
            <a:r>
              <a:rPr lang="ru-RU" sz="1800" dirty="0"/>
              <a:t>. </a:t>
            </a:r>
            <a:r>
              <a:rPr lang="uk-UA" sz="1800" dirty="0"/>
              <a:t>Діти з інтелектуальними порушеннями.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4</a:t>
            </a:r>
            <a:r>
              <a:rPr lang="ru-RU" sz="1800" dirty="0"/>
              <a:t>. </a:t>
            </a:r>
            <a:r>
              <a:rPr lang="uk-UA" sz="1800" dirty="0"/>
              <a:t>Діти з сенсорними порушеннями.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5</a:t>
            </a:r>
            <a:r>
              <a:rPr lang="ru-RU" sz="1800" dirty="0"/>
              <a:t>. </a:t>
            </a:r>
            <a:r>
              <a:rPr lang="uk-UA" sz="1800" dirty="0"/>
              <a:t>Діти з порушеннями опорно-рухового апарату.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6</a:t>
            </a:r>
            <a:r>
              <a:rPr lang="ru-RU" sz="1800" dirty="0"/>
              <a:t>. </a:t>
            </a:r>
            <a:r>
              <a:rPr lang="uk-UA" sz="1800" dirty="0"/>
              <a:t>Діти з порушеннями мовлення.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7</a:t>
            </a:r>
            <a:r>
              <a:rPr lang="ru-RU" sz="1800" dirty="0"/>
              <a:t>. </a:t>
            </a:r>
            <a:r>
              <a:rPr lang="uk-UA" sz="1800" dirty="0"/>
              <a:t>Діти з особливостями навчальної діяльності.</a:t>
            </a:r>
          </a:p>
          <a:p>
            <a:pPr marL="0" indent="0">
              <a:buNone/>
            </a:pPr>
            <a:r>
              <a:rPr lang="uk-UA" sz="1800" dirty="0"/>
              <a:t>Тема 8. Діти з розладами </a:t>
            </a:r>
            <a:r>
              <a:rPr lang="uk-UA" sz="1800" dirty="0" err="1"/>
              <a:t>аутистичного</a:t>
            </a:r>
            <a:r>
              <a:rPr lang="uk-UA" sz="1800" dirty="0"/>
              <a:t> спектру.</a:t>
            </a:r>
          </a:p>
          <a:p>
            <a:pPr marL="0" indent="0">
              <a:buNone/>
            </a:pPr>
            <a:r>
              <a:rPr lang="uk-UA" sz="1800" dirty="0"/>
              <a:t>Тема 9. Діти з особливостями, зумовленими впливом соціального середовища.</a:t>
            </a:r>
          </a:p>
          <a:p>
            <a:pPr marL="0" indent="0">
              <a:buNone/>
            </a:pPr>
            <a:r>
              <a:rPr lang="uk-UA" sz="1800" dirty="0"/>
              <a:t>Тема 10. Діти зі складними порушеннями психофізичного розвитку.</a:t>
            </a:r>
          </a:p>
          <a:p>
            <a:pPr marL="0" indent="0">
              <a:buNone/>
            </a:pPr>
            <a:r>
              <a:rPr lang="ru-RU" sz="1800" dirty="0"/>
              <a:t>Тема </a:t>
            </a:r>
            <a:r>
              <a:rPr lang="uk-UA" sz="1800" dirty="0"/>
              <a:t>11</a:t>
            </a:r>
            <a:r>
              <a:rPr lang="ru-RU" sz="1800" dirty="0"/>
              <a:t>. </a:t>
            </a:r>
            <a:r>
              <a:rPr lang="uk-UA" sz="1800" dirty="0"/>
              <a:t>Освіта дітей з особливими потребами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97700364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8</TotalTime>
  <Words>767</Words>
  <Application>Microsoft Office PowerPoint</Application>
  <PresentationFormat>Широкоэкранный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Метрополия</vt:lpstr>
      <vt:lpstr>Основи дефектології</vt:lpstr>
      <vt:lpstr>Омельченко Марина Сергіївна – кандидат педагогічних наук, доцент</vt:lpstr>
      <vt:lpstr>Презентация PowerPoint</vt:lpstr>
      <vt:lpstr>Метою вивчення навчальної дисципліни «Основи дефектології» є набуття студентами таких компетентостей: </vt:lpstr>
      <vt:lpstr>Інформаційний обсяг навчальної дисципліни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дефектології</dc:title>
  <dc:creator>Пользователь</dc:creator>
  <cp:lastModifiedBy>Пользователь</cp:lastModifiedBy>
  <cp:revision>2</cp:revision>
  <dcterms:created xsi:type="dcterms:W3CDTF">2021-01-18T19:58:26Z</dcterms:created>
  <dcterms:modified xsi:type="dcterms:W3CDTF">2021-01-18T20:07:25Z</dcterms:modified>
</cp:coreProperties>
</file>