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4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12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85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2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010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58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4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2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61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36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73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87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4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97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FD6BC49-87D0-45D8-9DD0-DE172651786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DCFC952-0C27-4229-A611-25DA8A422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518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eckaa87@gmail.com" TargetMode="External"/><Relationship Id="rId2" Type="http://schemas.openxmlformats.org/officeDocument/2006/relationships/hyperlink" Target="http://www.slavdpu.dn.ua/index.php/kafedra-sptsialnoi-pedahohiky-ta-inkliuzii/sklad-kafedr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dpu.edu.ua:9090/moodle/course/view.php?id=191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Основи корекційної роботи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6439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b="1" dirty="0"/>
              <a:t>Факультет </a:t>
            </a:r>
            <a:r>
              <a:rPr lang="ru-RU" sz="3200" b="1" dirty="0" err="1"/>
              <a:t>спеціальної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000" b="1" dirty="0"/>
              <a:t>Кафедра </a:t>
            </a:r>
            <a:r>
              <a:rPr lang="ru-RU" sz="2000" b="1" dirty="0" err="1"/>
              <a:t>спеціальної</a:t>
            </a:r>
            <a:r>
              <a:rPr lang="ru-RU" sz="2000" b="1" dirty="0"/>
              <a:t> </a:t>
            </a:r>
            <a:r>
              <a:rPr lang="ru-RU" sz="2000" b="1" dirty="0" err="1"/>
              <a:t>педагогіки</a:t>
            </a:r>
            <a:r>
              <a:rPr lang="ru-RU" sz="2000" b="1" dirty="0"/>
              <a:t> та </a:t>
            </a:r>
            <a:r>
              <a:rPr lang="ru-RU" sz="2000" b="1" dirty="0" err="1"/>
              <a:t>інклюзії</a:t>
            </a:r>
            <a:endParaRPr lang="ru-RU" sz="20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dirty="0"/>
              <a:t>Всі спеціальності галузі 01 Освіта/ </a:t>
            </a:r>
            <a:r>
              <a:rPr lang="uk-UA" dirty="0" smtClean="0"/>
              <a:t>Педагогіка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/>
              <a:t>програма</a:t>
            </a:r>
            <a:r>
              <a:rPr lang="ru-RU" dirty="0"/>
              <a:t> «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»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– </a:t>
            </a:r>
            <a:r>
              <a:rPr lang="ru-RU" dirty="0" err="1"/>
              <a:t>бакалав</a:t>
            </a:r>
            <a:r>
              <a:rPr lang="uk-UA" dirty="0" err="1"/>
              <a:t>рський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76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Омельченко Марина Сергіївна – кандидат педагогічних </a:t>
            </a:r>
            <a:r>
              <a:rPr lang="uk-UA" dirty="0" smtClean="0"/>
              <a:t>наук, доцент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http://www.slavdpu.dn.ua/index.php/kafedra-sptsialnoi-pedahohiky-ta-inkliuzii/sklad-kafedri</a:t>
            </a:r>
            <a:endParaRPr lang="uk-UA" sz="2400" dirty="0"/>
          </a:p>
          <a:p>
            <a:r>
              <a:rPr lang="en-US" sz="2400" dirty="0">
                <a:hlinkClick r:id="rId3"/>
              </a:rPr>
              <a:t>neckaa87@gmail.com</a:t>
            </a:r>
            <a:endParaRPr lang="uk-UA" sz="2400" dirty="0"/>
          </a:p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ddpu.edu.ua:9090/moodle/course/view.php?id=1915</a:t>
            </a:r>
            <a:endParaRPr lang="uk-UA" sz="2400" dirty="0" smtClean="0"/>
          </a:p>
          <a:p>
            <a:r>
              <a:rPr lang="uk-UA" sz="2400" dirty="0" smtClean="0"/>
              <a:t>Консультаційні </a:t>
            </a:r>
            <a:r>
              <a:rPr lang="uk-UA" sz="2400" dirty="0"/>
              <a:t>дні: вівторок – 11:30; п</a:t>
            </a:r>
            <a:r>
              <a:rPr lang="en-US" sz="2400" dirty="0"/>
              <a:t>’</a:t>
            </a:r>
            <a:r>
              <a:rPr lang="uk-UA" sz="2400" dirty="0" err="1"/>
              <a:t>ятниця</a:t>
            </a:r>
            <a:r>
              <a:rPr lang="uk-UA" sz="2400" dirty="0"/>
              <a:t> – </a:t>
            </a:r>
            <a:r>
              <a:rPr lang="uk-UA" sz="2400" dirty="0" smtClean="0"/>
              <a:t>11:30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252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601097"/>
            <a:ext cx="10571998" cy="970450"/>
          </a:xfrm>
        </p:spPr>
        <p:txBody>
          <a:bodyPr/>
          <a:lstStyle/>
          <a:p>
            <a:r>
              <a:rPr lang="uk-UA" sz="2000" b="0" dirty="0"/>
              <a:t>Трансформація системи освітньої галузі в Україні вимагає від сучасних педагогів розуміння і прийняття проблеми інтеграції та інклюзії дітей із порушеннями психофізичного розвитку в суспільний простір, необхідності створення умов, які б задовольняли їхні особливі потреби, зокрема в освіті.</a:t>
            </a:r>
            <a:endParaRPr lang="ru-RU" sz="20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123" y="2629692"/>
            <a:ext cx="10554574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/>
              <a:t>Поняття «корекційна педагогіка» розглядається в контексті теорії навчання та виховання дітей із порушеннями психофізичного розвитку. Основними проблемами в даній галузі на сьогоднішній день є: раннє виявлення та діагностика відхилень у розвитку дітей; правильне тлумачення труднощів у навчанні; визначення перспектив у формуванні психофізичної сфери; організація ефективних заходів психолого-педагогічного корекційного впливу; успішне включення дітей із порушеннями психофізичного розвитку в загальноосвітній простір. Зважаючи на це, виникає потреба в ознайомленні майбутніх педагогів всіх спеціальностей - дошкільного виховання, початкової освіти, вчителів різних фахів з основами корекційної педагогіки.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 даному контексті йдеться лише про основи відповідних знань, тому що детально, у повному обсязі, вивчення різних складових корекційної педагогіки як системи знань про особливості навчання і виховання дітей з різними порушеннями психофізичного розвитку у спеціалізованих освітніх установах забезпечується програмами підготовки фахівців зі спеціальності 016 Спеціальна освіта.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59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1251837"/>
            <a:ext cx="10571998" cy="970450"/>
          </a:xfrm>
        </p:spPr>
        <p:txBody>
          <a:bodyPr/>
          <a:lstStyle/>
          <a:p>
            <a:r>
              <a:rPr lang="uk-UA" sz="2800" dirty="0"/>
              <a:t>Метою вивчення навчальної дисципліни «</a:t>
            </a:r>
            <a:r>
              <a:rPr lang="uk-UA" sz="2800" i="1" dirty="0"/>
              <a:t>Основи корекційної </a:t>
            </a:r>
            <a:r>
              <a:rPr lang="uk-UA" sz="2800" i="1" dirty="0" smtClean="0"/>
              <a:t>роботи</a:t>
            </a:r>
            <a:r>
              <a:rPr lang="uk-UA" sz="2800" dirty="0" smtClean="0"/>
              <a:t>» </a:t>
            </a:r>
            <a:r>
              <a:rPr lang="uk-UA" sz="2800" dirty="0"/>
              <a:t>є набуття студентами таких </a:t>
            </a:r>
            <a:r>
              <a:rPr lang="uk-UA" sz="2800" dirty="0" err="1"/>
              <a:t>компетентостей</a:t>
            </a:r>
            <a:r>
              <a:rPr lang="uk-UA" sz="28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635713"/>
          </a:xfrm>
        </p:spPr>
        <p:txBody>
          <a:bodyPr>
            <a:normAutofit fontScale="47500" lnSpcReduction="20000"/>
          </a:bodyPr>
          <a:lstStyle/>
          <a:p>
            <a:r>
              <a:rPr lang="uk-UA" b="1" i="1" dirty="0"/>
              <a:t>загальні:</a:t>
            </a:r>
            <a:endParaRPr lang="ru-RU" dirty="0"/>
          </a:p>
          <a:p>
            <a:r>
              <a:rPr lang="uk-UA" dirty="0"/>
              <a:t>готовність до опанування теоретико-методологічними основами навчання в сучасному освітньому середовищі;</a:t>
            </a:r>
            <a:endParaRPr lang="ru-RU" dirty="0"/>
          </a:p>
          <a:p>
            <a:r>
              <a:rPr lang="uk-UA" dirty="0"/>
              <a:t>спроможність використання зарубіжного досвіду в національній освіті;</a:t>
            </a:r>
            <a:endParaRPr lang="ru-RU" dirty="0"/>
          </a:p>
          <a:p>
            <a:r>
              <a:rPr lang="uk-UA" dirty="0"/>
              <a:t>уміння здійснювати профілактичну, науково-дослідну, консультативну, освітню, виховну, організаційну, методичну роботу реабілітаційного та корекційного характеру, що узгоджується з сучасними тенденціями розвитку спеціальної освіти;</a:t>
            </a:r>
            <a:endParaRPr lang="ru-RU" dirty="0"/>
          </a:p>
          <a:p>
            <a:r>
              <a:rPr lang="uk-UA" b="1" i="1" dirty="0"/>
              <a:t>спеціальні:</a:t>
            </a:r>
            <a:endParaRPr lang="ru-RU" dirty="0"/>
          </a:p>
          <a:p>
            <a:r>
              <a:rPr lang="uk-UA" dirty="0"/>
              <a:t>готовність визначати загальні і конкретні завдання розвитку, навчання і виховання дітей з особливими потребами в загальноосвітньому просторі, здатність враховувати в навчально-виховному процесі психологічні, вікові, індивідуальні особливості вихованців, а також особливості порушення, готовність здійснювати, враховуючи спеціальні дидактичні принципи, керівництво пізнавальною діяльністю дітей, давати адекватну оцінку їх діяльності;</a:t>
            </a:r>
            <a:endParaRPr lang="ru-RU" dirty="0"/>
          </a:p>
          <a:p>
            <a:r>
              <a:rPr lang="uk-UA" dirty="0"/>
              <a:t>здатність аналізувати і давати психолого-педагогічне трактування поведінки, вчинків, реакцій вихованців, готовність використовувати адекватні віковим, компенсаторним і психологічним можливостям способи, прийоми виховання, залучати їх до культури;</a:t>
            </a:r>
            <a:endParaRPr lang="ru-RU" dirty="0"/>
          </a:p>
          <a:p>
            <a:r>
              <a:rPr lang="uk-UA" dirty="0"/>
              <a:t>готовність до цілепокладання, проектування, планування, реалізації і діагностики навчального процесу і фахового коректування результатів навчання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Очікувані результати навчання</a:t>
            </a:r>
            <a:r>
              <a:rPr lang="uk-UA" b="1" dirty="0"/>
              <a:t>:</a:t>
            </a:r>
            <a:endParaRPr lang="ru-RU" dirty="0"/>
          </a:p>
          <a:p>
            <a:r>
              <a:rPr lang="uk-UA" dirty="0"/>
              <a:t>Уміння здійснювати добір професійних завдань відповідно до індивідуальних особливостей суб’єктів діяльності.</a:t>
            </a:r>
            <a:endParaRPr lang="ru-RU" dirty="0"/>
          </a:p>
          <a:p>
            <a:r>
              <a:rPr lang="uk-UA" dirty="0"/>
              <a:t>Володіння навичками аналізу освітнього середовища, навчальної і спеціальної літератури, нормативних положень.</a:t>
            </a:r>
            <a:endParaRPr lang="ru-RU" dirty="0"/>
          </a:p>
          <a:p>
            <a:r>
              <a:rPr lang="uk-UA" dirty="0"/>
              <a:t>Уміння визначати доцільність діагностичних, розвивальних, корекційних засобів для розв’язання поставлених задач.</a:t>
            </a:r>
            <a:endParaRPr lang="ru-RU" dirty="0"/>
          </a:p>
          <a:p>
            <a:r>
              <a:rPr lang="uk-UA" dirty="0"/>
              <a:t>Володіння сучасними корекційними технологіями різних наукових шкіл.</a:t>
            </a:r>
            <a:endParaRPr lang="ru-RU" dirty="0"/>
          </a:p>
          <a:p>
            <a:r>
              <a:rPr lang="uk-UA" dirty="0"/>
              <a:t>Здатність застосовувати сучасні освітні, реабілітаційні, інформаційні технології у роботі з дітьми, які мають особливі освітні потреби в умовах закладів, служб, організацій, установ сфери освіти, охорони здоров’я, соціального захисту.</a:t>
            </a:r>
            <a:endParaRPr lang="ru-RU" dirty="0"/>
          </a:p>
          <a:p>
            <a:r>
              <a:rPr lang="uk-UA" dirty="0"/>
              <a:t>Здатність реалізовувати зміст корекційної роботи з дітьми, які мають особливі освітні потреби та використовувати диференційовані методи корекційно-компенсаторної, реабілітаційної, розвивальної, попереджувальної роботи з ними.</a:t>
            </a:r>
            <a:endParaRPr lang="ru-RU" dirty="0"/>
          </a:p>
          <a:p>
            <a:r>
              <a:rPr lang="uk-UA" dirty="0"/>
              <a:t>Здатність використовувати в практичній діяльності перспективний досвід корекційної освіти України та інших держав світу.</a:t>
            </a:r>
            <a:endParaRPr lang="ru-RU" dirty="0"/>
          </a:p>
          <a:p>
            <a:r>
              <a:rPr lang="uk-UA" dirty="0"/>
              <a:t>Здатність організовувати та здійснювати навчальну, корекційну, розвивальну та виховну роботу з дітей, які мають особливі освітні потреби, з урахуванням структури порушення, вікових та індивідуальних особливостей, вимог освітніх стандартів, програм навчання та виховання.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60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655418"/>
            <a:ext cx="10571998" cy="970450"/>
          </a:xfrm>
        </p:spPr>
        <p:txBody>
          <a:bodyPr/>
          <a:lstStyle/>
          <a:p>
            <a:r>
              <a:rPr lang="ru-RU" dirty="0" err="1"/>
              <a:t>Інформаційний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575372"/>
            <a:ext cx="10554574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Тема 1. </a:t>
            </a:r>
            <a:r>
              <a:rPr lang="uk-UA" sz="1600" dirty="0"/>
              <a:t>Корекційна педагогіка в системі наукових знань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2</a:t>
            </a:r>
            <a:r>
              <a:rPr lang="ru-RU" sz="1600" dirty="0" smtClean="0"/>
              <a:t>. </a:t>
            </a:r>
            <a:r>
              <a:rPr lang="uk-UA" sz="1600" dirty="0" smtClean="0"/>
              <a:t>Діти </a:t>
            </a:r>
            <a:r>
              <a:rPr lang="uk-UA" sz="1600" dirty="0"/>
              <a:t>з особливими освітніми потребами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3</a:t>
            </a:r>
            <a:r>
              <a:rPr lang="ru-RU" sz="1600" dirty="0"/>
              <a:t>. </a:t>
            </a:r>
            <a:r>
              <a:rPr lang="uk-UA" sz="1600" dirty="0"/>
              <a:t>Діти з інтелектуальними порушеннями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4</a:t>
            </a:r>
            <a:r>
              <a:rPr lang="ru-RU" sz="1600" dirty="0"/>
              <a:t>. </a:t>
            </a:r>
            <a:r>
              <a:rPr lang="uk-UA" sz="1600" dirty="0"/>
              <a:t>Діти з сенсорними порушеннями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5</a:t>
            </a:r>
            <a:r>
              <a:rPr lang="ru-RU" sz="1600" dirty="0"/>
              <a:t>. </a:t>
            </a:r>
            <a:r>
              <a:rPr lang="uk-UA" sz="1600" dirty="0"/>
              <a:t>Діти з порушеннями опорно-рухового апарату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6</a:t>
            </a:r>
            <a:r>
              <a:rPr lang="ru-RU" sz="1600" dirty="0"/>
              <a:t>. </a:t>
            </a:r>
            <a:r>
              <a:rPr lang="uk-UA" sz="1600" dirty="0"/>
              <a:t>Діти з порушеннями мовлення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7</a:t>
            </a:r>
            <a:r>
              <a:rPr lang="ru-RU" sz="1600" dirty="0"/>
              <a:t>. </a:t>
            </a:r>
            <a:r>
              <a:rPr lang="uk-UA" sz="1600" dirty="0"/>
              <a:t>Діти з особливостями навчальної діяльності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dirty="0"/>
              <a:t>Тема 8. Діти з розладами </a:t>
            </a:r>
            <a:r>
              <a:rPr lang="uk-UA" sz="1600" dirty="0" err="1"/>
              <a:t>аутистичного</a:t>
            </a:r>
            <a:r>
              <a:rPr lang="uk-UA" sz="1600" dirty="0"/>
              <a:t> спектру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dirty="0"/>
              <a:t>Тема 9. Діти з особливостями, зумовленими впливом соціального середовища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uk-UA" sz="1600" dirty="0"/>
              <a:t>Тема 10. Діти зі складними порушеннями психофізичного розвитку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Тема </a:t>
            </a:r>
            <a:r>
              <a:rPr lang="uk-UA" sz="1600" dirty="0"/>
              <a:t>11</a:t>
            </a:r>
            <a:r>
              <a:rPr lang="ru-RU" sz="1600" dirty="0"/>
              <a:t>. </a:t>
            </a:r>
            <a:r>
              <a:rPr lang="uk-UA" sz="1600" dirty="0"/>
              <a:t>Освіта дітей з особливими потребами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85477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12</TotalTime>
  <Words>683</Words>
  <Application>Microsoft Office PowerPoint</Application>
  <PresentationFormat>Широкоэкранный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Основи корекційної роботи</vt:lpstr>
      <vt:lpstr>Омельченко Марина Сергіївна – кандидат педагогічних наук, доцент</vt:lpstr>
      <vt:lpstr>Трансформація системи освітньої галузі в Україні вимагає від сучасних педагогів розуміння і прийняття проблеми інтеграції та інклюзії дітей із порушеннями психофізичного розвитку в суспільний простір, необхідності створення умов, які б задовольняли їхні особливі потреби, зокрема в освіті.</vt:lpstr>
      <vt:lpstr>Метою вивчення навчальної дисципліни «Основи корекційної роботи» є набуття студентами таких компетентостей: </vt:lpstr>
      <vt:lpstr>Інформаційний обсяг навчальної дисципліни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корекційної роботи</dc:title>
  <dc:creator>Пользователь</dc:creator>
  <cp:lastModifiedBy>Пользователь</cp:lastModifiedBy>
  <cp:revision>3</cp:revision>
  <dcterms:created xsi:type="dcterms:W3CDTF">2021-01-18T19:44:26Z</dcterms:created>
  <dcterms:modified xsi:type="dcterms:W3CDTF">2021-01-18T19:57:17Z</dcterms:modified>
</cp:coreProperties>
</file>